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2">
  <p:sldMasterIdLst>
    <p:sldMasterId id="2147483716" r:id="rId1"/>
    <p:sldMasterId id="2147483723" r:id="rId2"/>
  </p:sldMasterIdLst>
  <p:notesMasterIdLst>
    <p:notesMasterId r:id="rId31"/>
  </p:notesMasterIdLst>
  <p:handoutMasterIdLst>
    <p:handoutMasterId r:id="rId32"/>
  </p:handoutMasterIdLst>
  <p:sldIdLst>
    <p:sldId id="286" r:id="rId3"/>
    <p:sldId id="312" r:id="rId4"/>
    <p:sldId id="290" r:id="rId5"/>
    <p:sldId id="291" r:id="rId6"/>
    <p:sldId id="309" r:id="rId7"/>
    <p:sldId id="292" r:id="rId8"/>
    <p:sldId id="270" r:id="rId9"/>
    <p:sldId id="295" r:id="rId10"/>
    <p:sldId id="296" r:id="rId11"/>
    <p:sldId id="300" r:id="rId12"/>
    <p:sldId id="301" r:id="rId13"/>
    <p:sldId id="297" r:id="rId14"/>
    <p:sldId id="302" r:id="rId15"/>
    <p:sldId id="303" r:id="rId16"/>
    <p:sldId id="304" r:id="rId17"/>
    <p:sldId id="305" r:id="rId18"/>
    <p:sldId id="306" r:id="rId19"/>
    <p:sldId id="307" r:id="rId20"/>
    <p:sldId id="310" r:id="rId21"/>
    <p:sldId id="264" r:id="rId22"/>
    <p:sldId id="272" r:id="rId23"/>
    <p:sldId id="278" r:id="rId24"/>
    <p:sldId id="279" r:id="rId25"/>
    <p:sldId id="283" r:id="rId26"/>
    <p:sldId id="311" r:id="rId27"/>
    <p:sldId id="287" r:id="rId28"/>
    <p:sldId id="288" r:id="rId29"/>
    <p:sldId id="285" r:id="rId30"/>
  </p:sldIdLst>
  <p:sldSz cx="9144000" cy="6858000" type="screen4x3"/>
  <p:notesSz cx="6858000" cy="9144000"/>
  <p:embeddedFontLst>
    <p:embeddedFont>
      <p:font typeface="Candara" panose="020E0502030303020204" pitchFamily="3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E8FF"/>
    <a:srgbClr val="F14343"/>
    <a:srgbClr val="6BFDD7"/>
    <a:srgbClr val="6AFE98"/>
    <a:srgbClr val="6AFE78"/>
    <a:srgbClr val="6AFE8D"/>
    <a:srgbClr val="72F6BA"/>
    <a:srgbClr val="71F781"/>
    <a:srgbClr val="69FF7B"/>
    <a:srgbClr val="69FF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4511" autoAdjust="0"/>
    <p:restoredTop sz="87856" autoAdjust="0"/>
  </p:normalViewPr>
  <p:slideViewPr>
    <p:cSldViewPr snapToGrid="0">
      <p:cViewPr varScale="1">
        <p:scale>
          <a:sx n="113" d="100"/>
          <a:sy n="113" d="100"/>
        </p:scale>
        <p:origin x="1098" y="108"/>
      </p:cViewPr>
      <p:guideLst>
        <p:guide orient="horz" pos="2160"/>
        <p:guide pos="2880"/>
      </p:guideLst>
    </p:cSldViewPr>
  </p:slideViewPr>
  <p:outlineViewPr>
    <p:cViewPr>
      <p:scale>
        <a:sx n="33" d="100"/>
        <a:sy n="33" d="100"/>
      </p:scale>
      <p:origin x="0" y="64458"/>
    </p:cViewPr>
  </p:outlineViewPr>
  <p:notesTextViewPr>
    <p:cViewPr>
      <p:scale>
        <a:sx n="100" d="100"/>
        <a:sy n="100" d="100"/>
      </p:scale>
      <p:origin x="0" y="0"/>
    </p:cViewPr>
  </p:notesTextViewPr>
  <p:sorterViewPr>
    <p:cViewPr>
      <p:scale>
        <a:sx n="100" d="100"/>
        <a:sy n="100" d="100"/>
      </p:scale>
      <p:origin x="0" y="-1128"/>
    </p:cViewPr>
  </p:sorterViewPr>
  <p:notesViewPr>
    <p:cSldViewPr snapToGrid="0">
      <p:cViewPr varScale="1">
        <p:scale>
          <a:sx n="83" d="100"/>
          <a:sy n="83" d="100"/>
        </p:scale>
        <p:origin x="-122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endParaRPr lang="es-HN"/>
          </a:p>
        </p:txBody>
      </p:sp>
      <p:sp>
        <p:nvSpPr>
          <p:cNvPr id="31747"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fld id="{40487D26-2F69-4E7E-8B30-658E0D4AE69A}" type="datetime1">
              <a:rPr lang="es-HN" smtClean="0"/>
              <a:pPr/>
              <a:t>1/12/2017</a:t>
            </a:fld>
            <a:endParaRPr lang="es-HN" dirty="0"/>
          </a:p>
        </p:txBody>
      </p:sp>
      <p:sp>
        <p:nvSpPr>
          <p:cNvPr id="31748" name="Rectangle 4"/>
          <p:cNvSpPr>
            <a:spLocks noGrp="1" noChangeArrowheads="1"/>
          </p:cNvSpPr>
          <p:nvPr>
            <p:ph type="ftr" sz="quarter" idx="2"/>
          </p:nvPr>
        </p:nvSpPr>
        <p:spPr bwMode="auto">
          <a:xfrm>
            <a:off x="0" y="8685213"/>
            <a:ext cx="450342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r>
              <a:rPr lang="en-US" dirty="0" smtClean="0"/>
              <a:t>CEE 4540: Sustainable Municipal Drinking Water Treatment</a:t>
            </a:r>
          </a:p>
          <a:p>
            <a:r>
              <a:rPr lang="en-US" dirty="0" smtClean="0"/>
              <a:t>Monroe Weber-Shirk</a:t>
            </a:r>
          </a:p>
        </p:txBody>
      </p:sp>
      <p:sp>
        <p:nvSpPr>
          <p:cNvPr id="31749"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fld id="{8E11505A-EAB7-43DA-8420-0B203B5F2757}" type="slidenum">
              <a:rPr lang="es-HN"/>
              <a:pPr/>
              <a:t>‹#›</a:t>
            </a:fld>
            <a:endParaRPr lang="es-HN"/>
          </a:p>
        </p:txBody>
      </p:sp>
    </p:spTree>
    <p:extLst>
      <p:ext uri="{BB962C8B-B14F-4D97-AF65-F5344CB8AC3E}">
        <p14:creationId xmlns:p14="http://schemas.microsoft.com/office/powerpoint/2010/main" val="39389389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endParaRPr lang="en-US"/>
          </a:p>
        </p:txBody>
      </p:sp>
      <p:sp>
        <p:nvSpPr>
          <p:cNvPr id="2457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endParaRPr lang="en-US"/>
          </a:p>
        </p:txBody>
      </p:sp>
      <p:sp>
        <p:nvSpPr>
          <p:cNvPr id="245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458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458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endParaRPr lang="en-US"/>
          </a:p>
        </p:txBody>
      </p:sp>
      <p:sp>
        <p:nvSpPr>
          <p:cNvPr id="2458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fld id="{95044064-64A6-40ED-97A8-B308457DE91E}" type="slidenum">
              <a:rPr lang="en-US"/>
              <a:pPr/>
              <a:t>‹#›</a:t>
            </a:fld>
            <a:endParaRPr lang="en-US"/>
          </a:p>
        </p:txBody>
      </p:sp>
    </p:spTree>
    <p:extLst>
      <p:ext uri="{BB962C8B-B14F-4D97-AF65-F5344CB8AC3E}">
        <p14:creationId xmlns:p14="http://schemas.microsoft.com/office/powerpoint/2010/main" val="238454582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un.org/sustainabledevelopment/sustainable-development-goals/"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www.un.org/sustainabledevelopment/summit/" TargetMode="External"/><Relationship Id="rId4" Type="http://schemas.openxmlformats.org/officeDocument/2006/relationships/hyperlink" Target="http://www.un.org/ga/search/view_doc.asp?symbol=A/RES/70/1&amp;Lang=E"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 1 January 2016, the </a:t>
            </a:r>
            <a:r>
              <a:rPr lang="en-US" sz="1200" b="0" i="0" u="none" strike="noStrike" kern="1200" dirty="0" smtClean="0">
                <a:solidFill>
                  <a:schemeClr val="tx1"/>
                </a:solidFill>
                <a:effectLst/>
                <a:latin typeface="+mn-lt"/>
                <a:ea typeface="+mn-ea"/>
                <a:cs typeface="+mn-cs"/>
                <a:hlinkClick r:id="rId3" tooltip="Sustainable Development Goals"/>
              </a:rPr>
              <a:t>17 Sustainable Development Goals (SDGs) </a:t>
            </a:r>
            <a:r>
              <a:rPr lang="en-US" sz="1200" b="0" i="0" kern="1200" dirty="0" smtClean="0">
                <a:solidFill>
                  <a:schemeClr val="tx1"/>
                </a:solidFill>
                <a:effectLst/>
                <a:latin typeface="+mn-lt"/>
                <a:ea typeface="+mn-ea"/>
                <a:cs typeface="+mn-cs"/>
              </a:rPr>
              <a:t>of the </a:t>
            </a:r>
            <a:r>
              <a:rPr lang="en-US" sz="1200" b="0" i="0" u="none" strike="noStrike" kern="1200" dirty="0" smtClean="0">
                <a:solidFill>
                  <a:schemeClr val="tx1"/>
                </a:solidFill>
                <a:effectLst/>
                <a:latin typeface="+mn-lt"/>
                <a:ea typeface="+mn-ea"/>
                <a:cs typeface="+mn-cs"/>
                <a:hlinkClick r:id="rId4"/>
              </a:rPr>
              <a:t>2030 Agenda for Sustainable Development</a:t>
            </a:r>
            <a:r>
              <a:rPr lang="en-US" sz="1200" b="0" i="0" kern="1200" dirty="0" smtClean="0">
                <a:solidFill>
                  <a:schemeClr val="tx1"/>
                </a:solidFill>
                <a:effectLst/>
                <a:latin typeface="+mn-lt"/>
                <a:ea typeface="+mn-ea"/>
                <a:cs typeface="+mn-cs"/>
              </a:rPr>
              <a:t> — adopted by world leaders in September 2015 at an </a:t>
            </a:r>
            <a:r>
              <a:rPr lang="en-US" sz="1200" b="0" i="0" u="none" strike="noStrike" kern="1200" dirty="0" smtClean="0">
                <a:solidFill>
                  <a:schemeClr val="tx1"/>
                </a:solidFill>
                <a:effectLst/>
                <a:latin typeface="+mn-lt"/>
                <a:ea typeface="+mn-ea"/>
                <a:cs typeface="+mn-cs"/>
                <a:hlinkClick r:id="rId5" tooltip="UN Sustainable Development Summit"/>
              </a:rPr>
              <a:t>historic UN Summit </a:t>
            </a:r>
            <a:r>
              <a:rPr lang="en-US" sz="1200" b="0" i="0" kern="1200" dirty="0" smtClean="0">
                <a:solidFill>
                  <a:schemeClr val="tx1"/>
                </a:solidFill>
                <a:effectLst/>
                <a:latin typeface="+mn-lt"/>
                <a:ea typeface="+mn-ea"/>
                <a:cs typeface="+mn-cs"/>
              </a:rPr>
              <a:t>— officially came into force.  Over the next fifteen years, with these new Goals that universally apply to all, countries will mobilize efforts to end all forms of poverty, fight inequalities and tackle climate change, while ensuring that no one is left behind.</a:t>
            </a:r>
          </a:p>
          <a:p>
            <a:r>
              <a:rPr lang="en-US" dirty="0" smtClean="0"/>
              <a:t>http://www.un.org/sustainabledevelopment/development-agenda/</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3</a:t>
            </a:fld>
            <a:endParaRPr lang="en-US"/>
          </a:p>
        </p:txBody>
      </p:sp>
    </p:spTree>
    <p:extLst>
      <p:ext uri="{BB962C8B-B14F-4D97-AF65-F5344CB8AC3E}">
        <p14:creationId xmlns:p14="http://schemas.microsoft.com/office/powerpoint/2010/main" val="3574459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046E1A4-200E-4ABD-9212-41EB0F3A931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87871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get a Ph.D. doing step 1 sometimes.</a:t>
            </a:r>
          </a:p>
          <a:p>
            <a:r>
              <a:rPr lang="en-US" dirty="0" smtClean="0"/>
              <a:t>Step 2 is great for getting a Ph.D.</a:t>
            </a:r>
          </a:p>
          <a:p>
            <a:r>
              <a:rPr lang="en-US" dirty="0" smtClean="0"/>
              <a:t>Steps</a:t>
            </a:r>
            <a:r>
              <a:rPr lang="en-US" baseline="0" dirty="0" smtClean="0"/>
              <a:t> 3 and 4 are much harder!</a:t>
            </a:r>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24</a:t>
            </a:fld>
            <a:endParaRPr lang="en-US"/>
          </a:p>
        </p:txBody>
      </p:sp>
    </p:spTree>
    <p:extLst>
      <p:ext uri="{BB962C8B-B14F-4D97-AF65-F5344CB8AC3E}">
        <p14:creationId xmlns:p14="http://schemas.microsoft.com/office/powerpoint/2010/main" val="3492186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https://www.fema.gov/hurricane-maria</a:t>
            </a:r>
            <a:endParaRPr lang="en-US" dirty="0"/>
          </a:p>
        </p:txBody>
      </p:sp>
      <p:sp>
        <p:nvSpPr>
          <p:cNvPr id="4" name="Slide Number Placeholder 3"/>
          <p:cNvSpPr>
            <a:spLocks noGrp="1"/>
          </p:cNvSpPr>
          <p:nvPr>
            <p:ph type="sldNum" sz="quarter" idx="10"/>
          </p:nvPr>
        </p:nvSpPr>
        <p:spPr/>
        <p:txBody>
          <a:bodyPr/>
          <a:lstStyle/>
          <a:p>
            <a:fld id="{95044064-64A6-40ED-97A8-B308457DE91E}" type="slidenum">
              <a:rPr lang="en-US" smtClean="0"/>
              <a:pPr/>
              <a:t>5</a:t>
            </a:fld>
            <a:endParaRPr lang="en-US"/>
          </a:p>
        </p:txBody>
      </p:sp>
    </p:spTree>
    <p:extLst>
      <p:ext uri="{BB962C8B-B14F-4D97-AF65-F5344CB8AC3E}">
        <p14:creationId xmlns:p14="http://schemas.microsoft.com/office/powerpoint/2010/main" val="405076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http://www.un.org/sustainabledevelopment/blog/2017/07/billions-around-the-world-lack-safe-water-proper-sanitation-facilities-reveals-un-report/</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6</a:t>
            </a:fld>
            <a:endParaRPr lang="en-US"/>
          </a:p>
        </p:txBody>
      </p:sp>
    </p:spTree>
    <p:extLst>
      <p:ext uri="{BB962C8B-B14F-4D97-AF65-F5344CB8AC3E}">
        <p14:creationId xmlns:p14="http://schemas.microsoft.com/office/powerpoint/2010/main" val="1954662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eMarketer</a:t>
            </a:r>
            <a:r>
              <a:rPr lang="en-US" sz="1200" b="0" i="0" kern="1200" dirty="0" smtClean="0">
                <a:solidFill>
                  <a:schemeClr val="tx1"/>
                </a:solidFill>
                <a:effectLst/>
                <a:latin typeface="+mn-lt"/>
                <a:ea typeface="+mn-ea"/>
                <a:cs typeface="+mn-cs"/>
              </a:rPr>
              <a:t>, &amp; AP. (</a:t>
            </a:r>
            <a:r>
              <a:rPr lang="en-US" sz="1200" b="0" i="0" kern="1200" dirty="0" err="1" smtClean="0">
                <a:solidFill>
                  <a:schemeClr val="tx1"/>
                </a:solidFill>
                <a:effectLst/>
                <a:latin typeface="+mn-lt"/>
                <a:ea typeface="+mn-ea"/>
                <a:cs typeface="+mn-cs"/>
              </a:rPr>
              <a:t>n.d.</a:t>
            </a:r>
            <a:r>
              <a:rPr lang="en-US" sz="1200" b="0" i="0" kern="1200" dirty="0" smtClean="0">
                <a:solidFill>
                  <a:schemeClr val="tx1"/>
                </a:solidFill>
                <a:effectLst/>
                <a:latin typeface="+mn-lt"/>
                <a:ea typeface="+mn-ea"/>
                <a:cs typeface="+mn-cs"/>
              </a:rPr>
              <a:t>). Number of mobile phone users worldwide from 2013 to 2019 (in billions). In </a:t>
            </a:r>
            <a:r>
              <a:rPr lang="en-US" sz="1200" b="0" i="1" kern="1200" dirty="0" smtClean="0">
                <a:solidFill>
                  <a:schemeClr val="tx1"/>
                </a:solidFill>
                <a:effectLst/>
                <a:latin typeface="+mn-lt"/>
                <a:ea typeface="+mn-ea"/>
                <a:cs typeface="+mn-cs"/>
              </a:rPr>
              <a:t>Statista - The Statistics Portal</a:t>
            </a:r>
            <a:r>
              <a:rPr lang="en-US" sz="1200" b="0" i="0" kern="1200" dirty="0" smtClean="0">
                <a:solidFill>
                  <a:schemeClr val="tx1"/>
                </a:solidFill>
                <a:effectLst/>
                <a:latin typeface="+mn-lt"/>
                <a:ea typeface="+mn-ea"/>
                <a:cs typeface="+mn-cs"/>
              </a:rPr>
              <a:t>. Retrieved November 11, 2017, from https://www.statista.com/statistics/274774/forecast-of-mobile-phone-users-worldwide/.</a:t>
            </a:r>
            <a:endParaRPr lang="en-US" dirty="0"/>
          </a:p>
        </p:txBody>
      </p:sp>
      <p:sp>
        <p:nvSpPr>
          <p:cNvPr id="4" name="Slide Number Placeholder 3"/>
          <p:cNvSpPr>
            <a:spLocks noGrp="1"/>
          </p:cNvSpPr>
          <p:nvPr>
            <p:ph type="sldNum" sz="quarter" idx="10"/>
          </p:nvPr>
        </p:nvSpPr>
        <p:spPr/>
        <p:txBody>
          <a:bodyPr/>
          <a:lstStyle/>
          <a:p>
            <a:fld id="{C6A96C34-9B99-40A6-A8AB-95049CE3F8AF}" type="slidenum">
              <a:rPr lang="en-US" smtClean="0"/>
              <a:t>8</a:t>
            </a:fld>
            <a:endParaRPr lang="en-US"/>
          </a:p>
        </p:txBody>
      </p:sp>
    </p:spTree>
    <p:extLst>
      <p:ext uri="{BB962C8B-B14F-4D97-AF65-F5344CB8AC3E}">
        <p14:creationId xmlns:p14="http://schemas.microsoft.com/office/powerpoint/2010/main" val="3456457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http://blogs.worldbank.org/opendata/where-are-cheapest-and-most-expensive-countries-own-mobile-phone</a:t>
            </a:r>
          </a:p>
          <a:p>
            <a:endParaRPr lang="en-US" dirty="0" smtClean="0"/>
          </a:p>
          <a:p>
            <a:r>
              <a:rPr lang="en-US" dirty="0" smtClean="0"/>
              <a:t>https://www.budde.com.au/Research/Honduras-Telecoms-Mobile-Broadband-and-Digital-Media-Statistics-and-Analyses</a:t>
            </a:r>
            <a:endParaRPr lang="en-US" dirty="0"/>
          </a:p>
        </p:txBody>
      </p:sp>
      <p:sp>
        <p:nvSpPr>
          <p:cNvPr id="4" name="Slide Number Placeholder 3"/>
          <p:cNvSpPr>
            <a:spLocks noGrp="1"/>
          </p:cNvSpPr>
          <p:nvPr>
            <p:ph type="sldNum" sz="quarter" idx="10"/>
          </p:nvPr>
        </p:nvSpPr>
        <p:spPr/>
        <p:txBody>
          <a:bodyPr/>
          <a:lstStyle/>
          <a:p>
            <a:fld id="{C6A96C34-9B99-40A6-A8AB-95049CE3F8AF}" type="slidenum">
              <a:rPr lang="en-US" smtClean="0"/>
              <a:t>9</a:t>
            </a:fld>
            <a:endParaRPr lang="en-US"/>
          </a:p>
        </p:txBody>
      </p:sp>
    </p:spTree>
    <p:extLst>
      <p:ext uri="{BB962C8B-B14F-4D97-AF65-F5344CB8AC3E}">
        <p14:creationId xmlns:p14="http://schemas.microsoft.com/office/powerpoint/2010/main" val="2283810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 they are making a rational decision!</a:t>
            </a:r>
          </a:p>
          <a:p>
            <a:r>
              <a:rPr lang="en-US" dirty="0" smtClean="0"/>
              <a:t>If investing in drinking water supply seems to only result in more problems, then why bother?</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11</a:t>
            </a:fld>
            <a:endParaRPr lang="en-US"/>
          </a:p>
        </p:txBody>
      </p:sp>
    </p:spTree>
    <p:extLst>
      <p:ext uri="{BB962C8B-B14F-4D97-AF65-F5344CB8AC3E}">
        <p14:creationId xmlns:p14="http://schemas.microsoft.com/office/powerpoint/2010/main" val="554797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http://ajph.aphapublications.org/doi/abs/10.2105/AJPH.91.10.1565</a:t>
            </a:r>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13</a:t>
            </a:fld>
            <a:endParaRPr lang="en-US"/>
          </a:p>
        </p:txBody>
      </p:sp>
    </p:spTree>
    <p:extLst>
      <p:ext uri="{BB962C8B-B14F-4D97-AF65-F5344CB8AC3E}">
        <p14:creationId xmlns:p14="http://schemas.microsoft.com/office/powerpoint/2010/main" val="454127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was the constraint used to create this design????</a:t>
            </a:r>
            <a:endParaRPr lang="en-US" dirty="0"/>
          </a:p>
        </p:txBody>
      </p:sp>
      <p:sp>
        <p:nvSpPr>
          <p:cNvPr id="4" name="Slide Number Placeholder 3"/>
          <p:cNvSpPr>
            <a:spLocks noGrp="1"/>
          </p:cNvSpPr>
          <p:nvPr>
            <p:ph type="sldNum" sz="quarter" idx="10"/>
          </p:nvPr>
        </p:nvSpPr>
        <p:spPr/>
        <p:txBody>
          <a:bodyPr/>
          <a:lstStyle/>
          <a:p>
            <a:fld id="{B41D8EC2-A0E9-457F-B1CC-A5C98B015440}" type="slidenum">
              <a:rPr lang="en-US" smtClean="0"/>
              <a:pPr/>
              <a:t>14</a:t>
            </a:fld>
            <a:endParaRPr lang="en-US"/>
          </a:p>
        </p:txBody>
      </p:sp>
    </p:spTree>
    <p:extLst>
      <p:ext uri="{BB962C8B-B14F-4D97-AF65-F5344CB8AC3E}">
        <p14:creationId xmlns:p14="http://schemas.microsoft.com/office/powerpoint/2010/main" val="1384308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46E1A4-200E-4ABD-9212-41EB0F3A9311}" type="slidenum">
              <a:rPr lang="en-US" smtClean="0"/>
              <a:t>17</a:t>
            </a:fld>
            <a:endParaRPr lang="en-US"/>
          </a:p>
        </p:txBody>
      </p:sp>
    </p:spTree>
    <p:extLst>
      <p:ext uri="{BB962C8B-B14F-4D97-AF65-F5344CB8AC3E}">
        <p14:creationId xmlns:p14="http://schemas.microsoft.com/office/powerpoint/2010/main" val="3558022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E1BF802B-21BB-4BE9-8DE5-F7FB740F773C}" type="slidenum">
              <a:rPr lang="en-US" smtClean="0"/>
              <a:pPr/>
              <a:t>‹#›</a:t>
            </a:fld>
            <a:endParaRPr lang="en-US"/>
          </a:p>
        </p:txBody>
      </p:sp>
      <p:sp>
        <p:nvSpPr>
          <p:cNvPr id="78858" name="Rectangle 10"/>
          <p:cNvSpPr>
            <a:spLocks noGrp="1" noChangeArrowheads="1"/>
          </p:cNvSpPr>
          <p:nvPr>
            <p:ph type="ctrTitle" sz="quarter"/>
          </p:nvPr>
        </p:nvSpPr>
        <p:spPr>
          <a:xfrm>
            <a:off x="1371600" y="990600"/>
            <a:ext cx="7772400" cy="1470025"/>
          </a:xfrm>
          <a:ln w="9525"/>
        </p:spPr>
        <p:txBody>
          <a:bodyPr/>
          <a:lstStyle>
            <a:lvl1pPr>
              <a:defRPr sz="5400"/>
            </a:lvl1pPr>
          </a:lstStyle>
          <a:p>
            <a:r>
              <a:rPr lang="en-US" smtClean="0"/>
              <a:t>Click to edit Master title style</a:t>
            </a:r>
            <a:endParaRPr lang="en-US"/>
          </a:p>
        </p:txBody>
      </p:sp>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8" name="Footer Placeholder 7"/>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9" name="Slide Number Placeholder 8"/>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199448651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18757530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3" name="Footer Placeholder 2"/>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Slide Number Placeholder 3"/>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5191171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828800" y="673100"/>
            <a:ext cx="7086600" cy="698500"/>
          </a:xfrm>
        </p:spPr>
        <p:txBody>
          <a:bodyPr/>
          <a:lstStyle/>
          <a:p>
            <a:r>
              <a:rPr lang="en-US" smtClean="0"/>
              <a:t>Click to edit Master title style</a:t>
            </a:r>
            <a:endParaRPr lang="es-HN" dirty="0"/>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 name="Text Placeholder 6"/>
          <p:cNvSpPr>
            <a:spLocks noGrp="1"/>
          </p:cNvSpPr>
          <p:nvPr>
            <p:ph type="body" sz="quarter" idx="13"/>
          </p:nvPr>
        </p:nvSpPr>
        <p:spPr>
          <a:xfrm>
            <a:off x="457200" y="1524000"/>
            <a:ext cx="8153400" cy="47244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HN" dirty="0"/>
          </a:p>
        </p:txBody>
      </p:sp>
    </p:spTree>
    <p:extLst>
      <p:ext uri="{BB962C8B-B14F-4D97-AF65-F5344CB8AC3E}">
        <p14:creationId xmlns:p14="http://schemas.microsoft.com/office/powerpoint/2010/main" val="128474446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losing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C422902-2C27-4BEB-9F16-176EC0DC5214}"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BA2DD2-1032-42B3-8777-EDBA6173AED2}"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pic>
        <p:nvPicPr>
          <p:cNvPr id="6" name="Picture 5" descr="0889_10_C_lr.jpg"/>
          <p:cNvPicPr>
            <a:picLocks noChangeAspect="1"/>
          </p:cNvPicPr>
          <p:nvPr/>
        </p:nvPicPr>
        <p:blipFill rotWithShape="1">
          <a:blip r:embed="rId2">
            <a:extLst>
              <a:ext uri="{28A0092B-C50C-407E-A947-70E740481C1C}">
                <a14:useLocalDpi xmlns:a14="http://schemas.microsoft.com/office/drawing/2010/main" val="0"/>
              </a:ext>
            </a:extLst>
          </a:blip>
          <a:srcRect l="3170" r="7962"/>
          <a:stretch/>
        </p:blipFill>
        <p:spPr>
          <a:xfrm>
            <a:off x="0" y="0"/>
            <a:ext cx="9144000" cy="6858000"/>
          </a:xfrm>
          <a:prstGeom prst="rect">
            <a:avLst/>
          </a:prstGeom>
        </p:spPr>
      </p:pic>
      <p:pic>
        <p:nvPicPr>
          <p:cNvPr id="7" name="Picture 6" descr="cu white lrg.psd"/>
          <p:cNvPicPr>
            <a:picLocks noChangeAspect="1"/>
          </p:cNvPicPr>
          <p:nvPr/>
        </p:nvPicPr>
        <p:blipFill rotWithShape="1">
          <a:blip r:embed="rId3" cstate="print">
            <a:extLst>
              <a:ext uri="{28A0092B-C50C-407E-A947-70E740481C1C}">
                <a14:useLocalDpi xmlns:a14="http://schemas.microsoft.com/office/drawing/2010/main" val="0"/>
              </a:ext>
            </a:extLst>
          </a:blip>
          <a:srcRect r="72186"/>
          <a:stretch/>
        </p:blipFill>
        <p:spPr>
          <a:xfrm>
            <a:off x="182033" y="402168"/>
            <a:ext cx="1299634" cy="1267968"/>
          </a:xfrm>
          <a:prstGeom prst="rect">
            <a:avLst/>
          </a:prstGeom>
        </p:spPr>
      </p:pic>
      <p:sp>
        <p:nvSpPr>
          <p:cNvPr id="8" name="Rectangle 7"/>
          <p:cNvSpPr/>
          <p:nvPr/>
        </p:nvSpPr>
        <p:spPr>
          <a:xfrm>
            <a:off x="0" y="0"/>
            <a:ext cx="9144000" cy="222250"/>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ndara"/>
              <a:ea typeface="+mn-ea"/>
              <a:cs typeface="+mn-cs"/>
            </a:endParaRPr>
          </a:p>
        </p:txBody>
      </p:sp>
      <p:sp>
        <p:nvSpPr>
          <p:cNvPr id="10" name="Text Placeholder 9"/>
          <p:cNvSpPr>
            <a:spLocks noGrp="1"/>
          </p:cNvSpPr>
          <p:nvPr>
            <p:ph type="body" sz="quarter" idx="13" hasCustomPrompt="1"/>
          </p:nvPr>
        </p:nvSpPr>
        <p:spPr>
          <a:xfrm>
            <a:off x="285750" y="1828800"/>
            <a:ext cx="4692650" cy="584200"/>
          </a:xfrm>
        </p:spPr>
        <p:txBody>
          <a:bodyPr/>
          <a:lstStyle>
            <a:lvl1pPr marL="0" indent="0">
              <a:buNone/>
              <a:defRPr baseline="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Thank You</a:t>
            </a:r>
            <a:endParaRPr lang="en-US" dirty="0"/>
          </a:p>
        </p:txBody>
      </p:sp>
    </p:spTree>
    <p:extLst>
      <p:ext uri="{BB962C8B-B14F-4D97-AF65-F5344CB8AC3E}">
        <p14:creationId xmlns:p14="http://schemas.microsoft.com/office/powerpoint/2010/main" val="56918753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C9ADE63-3FDA-416F-A9F9-18A0D1B06E78}" type="slidenum">
              <a:rPr lang="en-US" smtClean="0"/>
              <a:pPr/>
              <a:t>‹#›</a:t>
            </a:fld>
            <a:endParaRPr lang="en-US"/>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E38975AB-0F33-46D5-823F-F99AA875C828}"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668B08A4-B246-4226-8180-CFC46E1A4BED}"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3C6E89E2-8019-44BF-90D5-1902BF5B0CCD}"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FBF16BE7-D429-4842-A024-592A43A169BA}"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3962400" cy="1143000"/>
          </a:xfrm>
        </p:spPr>
        <p:txBody>
          <a:bodyPr/>
          <a:lstStyle>
            <a:lvl1pPr marL="0" indent="0" algn="r">
              <a:buFont typeface="Wingdings" pitchFamily="2" charset="2"/>
              <a:buNone/>
              <a:defRPr/>
            </a:lvl1pPr>
          </a:lstStyle>
          <a:p>
            <a:r>
              <a:rPr lang="en-US" smtClean="0"/>
              <a:t>Click to edit Master subtitle style</a:t>
            </a:r>
            <a:endParaRPr lang="es-HN"/>
          </a:p>
        </p:txBody>
      </p:sp>
      <p:sp>
        <p:nvSpPr>
          <p:cNvPr id="78855" name="Rectangle 7"/>
          <p:cNvSpPr>
            <a:spLocks noGrp="1" noChangeArrowheads="1"/>
          </p:cNvSpPr>
          <p:nvPr>
            <p:ph type="dt" sz="half" idx="2"/>
          </p:nvPr>
        </p:nvSpPr>
        <p:spPr/>
        <p:txBody>
          <a:bodyPr/>
          <a:lstStyle>
            <a:lvl1pPr>
              <a:defRPr>
                <a:latin typeface="Arial"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Arial" charset="0"/>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6" name="Rectangle 8"/>
          <p:cNvSpPr>
            <a:spLocks noGrp="1" noChangeArrowheads="1"/>
          </p:cNvSpPr>
          <p:nvPr>
            <p:ph type="ftr" sz="quarter" idx="3"/>
          </p:nvPr>
        </p:nvSpPr>
        <p:spPr/>
        <p:txBody>
          <a:bodyPr/>
          <a:lstStyle>
            <a:lvl1pPr>
              <a:defRPr>
                <a:latin typeface="Arial" charset="0"/>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7" name="Rectangle 9"/>
          <p:cNvSpPr>
            <a:spLocks noGrp="1" noChangeArrowheads="1"/>
          </p:cNvSpPr>
          <p:nvPr>
            <p:ph type="sldNum" sz="quarter" idx="4"/>
          </p:nvPr>
        </p:nvSpPr>
        <p:spPr/>
        <p:txBody>
          <a:bodyPr/>
          <a:lstStyle>
            <a:lvl1pPr>
              <a:defRPr>
                <a:latin typeface="Arial" charset="0"/>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598B1A88-A749-4CC2-9A45-355AB6EE232C}" type="slidenum">
              <a:rPr kumimoji="0" lang="en-US" sz="1400" b="0" i="0" u="none" strike="noStrike" kern="1200" cap="none" spc="0" normalizeH="0" baseline="0" noProof="0">
                <a:ln>
                  <a:noFill/>
                </a:ln>
                <a:solidFill>
                  <a:srgbClr val="000000"/>
                </a:solidFill>
                <a:effectLst/>
                <a:uLnTx/>
                <a:uFillTx/>
                <a:latin typeface="Arial"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Arial" charset="0"/>
              <a:ea typeface="+mn-ea"/>
              <a:cs typeface="+mn-cs"/>
            </a:endParaRPr>
          </a:p>
        </p:txBody>
      </p:sp>
      <p:sp>
        <p:nvSpPr>
          <p:cNvPr id="78858" name="Rectangle 10"/>
          <p:cNvSpPr>
            <a:spLocks noGrp="1" noChangeArrowheads="1"/>
          </p:cNvSpPr>
          <p:nvPr>
            <p:ph type="ctrTitle" sz="quarter"/>
          </p:nvPr>
        </p:nvSpPr>
        <p:spPr>
          <a:xfrm>
            <a:off x="1371600" y="990602"/>
            <a:ext cx="7772400" cy="1470025"/>
          </a:xfrm>
          <a:ln w="9525"/>
        </p:spPr>
        <p:txBody>
          <a:bodyPr/>
          <a:lstStyle>
            <a:lvl1pPr>
              <a:defRPr sz="5400"/>
            </a:lvl1pPr>
          </a:lstStyle>
          <a:p>
            <a:r>
              <a:rPr lang="en-US" smtClean="0"/>
              <a:t>Click to edit Master title style</a:t>
            </a:r>
            <a:endParaRPr lang="en-US"/>
          </a:p>
        </p:txBody>
      </p:sp>
    </p:spTree>
    <p:extLst>
      <p:ext uri="{BB962C8B-B14F-4D97-AF65-F5344CB8AC3E}">
        <p14:creationId xmlns:p14="http://schemas.microsoft.com/office/powerpoint/2010/main" val="331090793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5" name="Footer Placeholder 4"/>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6" name="Slide Number Placeholder 5"/>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863789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6" name="Footer Placeholder 5"/>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 name="Slide Number Placeholder 6"/>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Tree>
    <p:extLst>
      <p:ext uri="{BB962C8B-B14F-4D97-AF65-F5344CB8AC3E}">
        <p14:creationId xmlns:p14="http://schemas.microsoft.com/office/powerpoint/2010/main" val="372468194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354CE0EE-90E4-4CB8-9C28-36044EF41FF3}" type="slidenum">
              <a:rPr lang="en-US" smtClean="0"/>
              <a:pPr/>
              <a:t>‹#›</a:t>
            </a:fld>
            <a:endParaRPr lang="en-US"/>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200" y="228600"/>
            <a:ext cx="8458200"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77827" name="Rectangle 3"/>
          <p:cNvSpPr>
            <a:spLocks noGrp="1" noChangeArrowheads="1"/>
          </p:cNvSpPr>
          <p:nvPr>
            <p:ph type="body" idx="1"/>
          </p:nvPr>
        </p:nvSpPr>
        <p:spPr bwMode="auto">
          <a:xfrm>
            <a:off x="457200" y="1600202"/>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78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25926C5-262F-4831-BEC6-63977BB07165}" type="datetimeFigureOut">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12/1/2017</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A949120-4970-49AF-BB54-98B1FE7FBFFB}" type="slidenum">
              <a:rPr kumimoji="0" lang="en-US" sz="1400" b="0" i="0" u="none" strike="noStrike" kern="1200" cap="none" spc="0" normalizeH="0" baseline="0" noProof="0" smtClean="0">
                <a:ln>
                  <a:noFill/>
                </a:ln>
                <a:solidFill>
                  <a:srgbClr val="000000"/>
                </a:solidFill>
                <a:effectLst/>
                <a:uLnTx/>
                <a:uFillTx/>
                <a:latin typeface="Candara"/>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a:ln>
                <a:noFill/>
              </a:ln>
              <a:solidFill>
                <a:srgbClr val="000000"/>
              </a:solidFill>
              <a:effectLst/>
              <a:uLnTx/>
              <a:uFillTx/>
              <a:latin typeface="Candara"/>
              <a:ea typeface="+mn-ea"/>
              <a:cs typeface="+mn-cs"/>
            </a:endParaRPr>
          </a:p>
        </p:txBody>
      </p:sp>
      <p:sp>
        <p:nvSpPr>
          <p:cNvPr id="77831" name="Line 7"/>
          <p:cNvSpPr>
            <a:spLocks noChangeShapeType="1"/>
          </p:cNvSpPr>
          <p:nvPr/>
        </p:nvSpPr>
        <p:spPr bwMode="auto">
          <a:xfrm>
            <a:off x="0" y="1447800"/>
            <a:ext cx="9144000" cy="0"/>
          </a:xfrm>
          <a:prstGeom prst="line">
            <a:avLst/>
          </a:prstGeom>
          <a:noFill/>
          <a:ln w="76200" cmpd="tri">
            <a:solidFill>
              <a:srgbClr val="003CFE"/>
            </a:solidFill>
            <a:round/>
            <a:headEnd/>
            <a:tailEnd/>
          </a:ln>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mn-ea"/>
              <a:cs typeface="Arial" charset="0"/>
            </a:endParaRPr>
          </a:p>
        </p:txBody>
      </p:sp>
    </p:spTree>
    <p:extLst>
      <p:ext uri="{BB962C8B-B14F-4D97-AF65-F5344CB8AC3E}">
        <p14:creationId xmlns:p14="http://schemas.microsoft.com/office/powerpoint/2010/main" val="3930181619"/>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Lst>
  <p:transition>
    <p:fade/>
  </p:transition>
  <p:timing>
    <p:tnLst>
      <p:par>
        <p:cTn id="1" dur="indefinite" restart="never" nodeType="tmRoot"/>
      </p:par>
    </p:tnLst>
  </p:timing>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ajph.aphapublications.org/author/Mintz,+Eric"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ajph.aphapublications.org/author/Wegelin,+Martin" TargetMode="External"/><Relationship Id="rId5" Type="http://schemas.openxmlformats.org/officeDocument/2006/relationships/hyperlink" Target="http://ajph.aphapublications.org/author/Lochery,+Peter" TargetMode="External"/><Relationship Id="rId4" Type="http://schemas.openxmlformats.org/officeDocument/2006/relationships/hyperlink" Target="http://ajph.aphapublications.org/author/Bartram,+Jamie"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tags" Target="../tags/tag3.xml"/><Relationship Id="rId5" Type="http://schemas.openxmlformats.org/officeDocument/2006/relationships/image" Target="../media/image13.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hyperlink" Target="http://www.infrastructurereportcard.org/water-infrastructur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Capstone</a:t>
            </a:r>
            <a:endParaRPr lang="en-US" dirty="0"/>
          </a:p>
        </p:txBody>
      </p:sp>
      <p:sp>
        <p:nvSpPr>
          <p:cNvPr id="3" name="Content Placeholder 2"/>
          <p:cNvSpPr>
            <a:spLocks noGrp="1"/>
          </p:cNvSpPr>
          <p:nvPr>
            <p:ph idx="1"/>
          </p:nvPr>
        </p:nvSpPr>
        <p:spPr/>
        <p:txBody>
          <a:bodyPr/>
          <a:lstStyle/>
          <a:p>
            <a:r>
              <a:rPr lang="en-US" dirty="0" smtClean="0"/>
              <a:t>Draft tonight (I’ll review over the next 5 days)</a:t>
            </a:r>
          </a:p>
          <a:p>
            <a:r>
              <a:rPr lang="en-US" dirty="0" smtClean="0"/>
              <a:t>Final presentations and report due on 12/11</a:t>
            </a:r>
          </a:p>
          <a:p>
            <a:pPr lvl="1"/>
            <a:r>
              <a:rPr lang="en-US" dirty="0" smtClean="0"/>
              <a:t>Presentations 7 pm 12/11 in HLS 366</a:t>
            </a:r>
          </a:p>
          <a:p>
            <a:pPr lvl="1"/>
            <a:r>
              <a:rPr lang="en-US" dirty="0" smtClean="0"/>
              <a:t>10 minutes per team</a:t>
            </a:r>
          </a:p>
          <a:p>
            <a:pPr lvl="1"/>
            <a:r>
              <a:rPr lang="en-US" dirty="0" smtClean="0"/>
              <a:t>Don’t mess up on the timing!</a:t>
            </a:r>
          </a:p>
          <a:p>
            <a:pPr lvl="1"/>
            <a:r>
              <a:rPr lang="en-US" dirty="0" smtClean="0"/>
              <a:t>Practice!</a:t>
            </a:r>
          </a:p>
          <a:p>
            <a:r>
              <a:rPr lang="en-US" dirty="0" smtClean="0"/>
              <a:t>Make it educational and fun for your classmates!</a:t>
            </a:r>
          </a:p>
          <a:p>
            <a:endParaRPr lang="en-US" dirty="0"/>
          </a:p>
        </p:txBody>
      </p:sp>
    </p:spTree>
    <p:extLst>
      <p:ext uri="{BB962C8B-B14F-4D97-AF65-F5344CB8AC3E}">
        <p14:creationId xmlns:p14="http://schemas.microsoft.com/office/powerpoint/2010/main" val="3895655032"/>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proven strategy in early industrialized countries is</a:t>
            </a:r>
            <a:endParaRPr lang="en-US" dirty="0"/>
          </a:p>
        </p:txBody>
      </p:sp>
      <p:sp>
        <p:nvSpPr>
          <p:cNvPr id="3" name="Content Placeholder 2"/>
          <p:cNvSpPr>
            <a:spLocks noGrp="1"/>
          </p:cNvSpPr>
          <p:nvPr>
            <p:ph idx="1"/>
          </p:nvPr>
        </p:nvSpPr>
        <p:spPr/>
        <p:txBody>
          <a:bodyPr/>
          <a:lstStyle/>
          <a:p>
            <a:r>
              <a:rPr lang="en-US" dirty="0" smtClean="0"/>
              <a:t>Centralized (community scale) water treatment</a:t>
            </a:r>
          </a:p>
          <a:p>
            <a:r>
              <a:rPr lang="en-US" dirty="0" smtClean="0"/>
              <a:t>Distribution system that brings safe water to each household</a:t>
            </a:r>
          </a:p>
          <a:p>
            <a:r>
              <a:rPr lang="en-US" dirty="0" smtClean="0"/>
              <a:t>Safe water on tap</a:t>
            </a:r>
            <a:endParaRPr lang="en-US" dirty="0"/>
          </a:p>
        </p:txBody>
      </p:sp>
      <p:pic>
        <p:nvPicPr>
          <p:cNvPr id="4" name="Picture 6" descr="http://i.livescience.com/images/i/000/053/436/original/water-tap.jpg?137030129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82281" y="3191069"/>
            <a:ext cx="2447925" cy="2288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6231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990600" y="533400"/>
            <a:ext cx="7162800" cy="6186309"/>
          </a:xfrm>
          <a:prstGeom prst="rect">
            <a:avLst/>
          </a:prstGeom>
          <a:noFill/>
        </p:spPr>
        <p:txBody>
          <a:bodyPr wrap="square" rtlCol="0">
            <a:spAutoFit/>
          </a:bodyPr>
          <a:lstStyle/>
          <a:p>
            <a:pPr algn="ctr"/>
            <a:r>
              <a:rPr lang="en-US" sz="6600" dirty="0" smtClean="0"/>
              <a:t>Why don’t countries prioritize building water supply systems and drinking water treatment plants?</a:t>
            </a:r>
            <a:endParaRPr lang="en-US" sz="6600" dirty="0"/>
          </a:p>
        </p:txBody>
      </p:sp>
    </p:spTree>
    <p:extLst>
      <p:ext uri="{BB962C8B-B14F-4D97-AF65-F5344CB8AC3E}">
        <p14:creationId xmlns:p14="http://schemas.microsoft.com/office/powerpoint/2010/main" val="143871856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4000" dirty="0" smtClean="0"/>
              <a:t>Traditional solutions aren’t performing well in the Global South</a:t>
            </a:r>
            <a:endParaRPr lang="en-US" sz="4000" dirty="0"/>
          </a:p>
        </p:txBody>
      </p:sp>
      <p:sp>
        <p:nvSpPr>
          <p:cNvPr id="9" name="Text Placeholder 8"/>
          <p:cNvSpPr>
            <a:spLocks noGrp="1"/>
          </p:cNvSpPr>
          <p:nvPr>
            <p:ph type="body" idx="1"/>
          </p:nvPr>
        </p:nvSpPr>
        <p:spPr>
          <a:xfrm>
            <a:off x="457200" y="1653985"/>
            <a:ext cx="4040188" cy="639762"/>
          </a:xfrm>
        </p:spPr>
        <p:txBody>
          <a:bodyPr/>
          <a:lstStyle/>
          <a:p>
            <a:r>
              <a:rPr lang="en-US" dirty="0" smtClean="0"/>
              <a:t>Decentralized – household and Kiosk</a:t>
            </a:r>
            <a:endParaRPr lang="en-US" dirty="0"/>
          </a:p>
        </p:txBody>
      </p:sp>
      <p:sp>
        <p:nvSpPr>
          <p:cNvPr id="10" name="Content Placeholder 9"/>
          <p:cNvSpPr>
            <a:spLocks noGrp="1"/>
          </p:cNvSpPr>
          <p:nvPr>
            <p:ph sz="half" idx="2"/>
          </p:nvPr>
        </p:nvSpPr>
        <p:spPr>
          <a:xfrm>
            <a:off x="457200" y="2293747"/>
            <a:ext cx="4040188" cy="3951288"/>
          </a:xfrm>
        </p:spPr>
        <p:txBody>
          <a:bodyPr/>
          <a:lstStyle/>
          <a:p>
            <a:r>
              <a:rPr lang="en-US" dirty="0" smtClean="0"/>
              <a:t>Don’t provide water access </a:t>
            </a:r>
          </a:p>
          <a:p>
            <a:r>
              <a:rPr lang="en-US" dirty="0" smtClean="0"/>
              <a:t>No monitoring</a:t>
            </a:r>
          </a:p>
          <a:p>
            <a:r>
              <a:rPr lang="en-US" dirty="0" smtClean="0"/>
              <a:t>Require every household to invest time in maintenance and operation</a:t>
            </a:r>
            <a:endParaRPr lang="en-US" dirty="0"/>
          </a:p>
        </p:txBody>
      </p:sp>
      <p:sp>
        <p:nvSpPr>
          <p:cNvPr id="11" name="Text Placeholder 10"/>
          <p:cNvSpPr>
            <a:spLocks noGrp="1"/>
          </p:cNvSpPr>
          <p:nvPr>
            <p:ph type="body" sz="quarter" idx="3"/>
          </p:nvPr>
        </p:nvSpPr>
        <p:spPr>
          <a:xfrm>
            <a:off x="4645026" y="1653985"/>
            <a:ext cx="4041775" cy="639762"/>
          </a:xfrm>
        </p:spPr>
        <p:txBody>
          <a:bodyPr/>
          <a:lstStyle/>
          <a:p>
            <a:r>
              <a:rPr lang="en-US" dirty="0" smtClean="0"/>
              <a:t>Centralized – Municipal scale</a:t>
            </a:r>
          </a:p>
          <a:p>
            <a:r>
              <a:rPr lang="en-US" dirty="0" smtClean="0"/>
              <a:t>“advanced technologies”</a:t>
            </a:r>
            <a:endParaRPr lang="en-US" dirty="0"/>
          </a:p>
        </p:txBody>
      </p:sp>
      <p:sp>
        <p:nvSpPr>
          <p:cNvPr id="12" name="Content Placeholder 11"/>
          <p:cNvSpPr>
            <a:spLocks noGrp="1"/>
          </p:cNvSpPr>
          <p:nvPr>
            <p:ph sz="quarter" idx="4"/>
          </p:nvPr>
        </p:nvSpPr>
        <p:spPr>
          <a:xfrm>
            <a:off x="4645026" y="2293747"/>
            <a:ext cx="4041775" cy="3951288"/>
          </a:xfrm>
        </p:spPr>
        <p:txBody>
          <a:bodyPr/>
          <a:lstStyle/>
          <a:p>
            <a:r>
              <a:rPr lang="en-US" dirty="0" smtClean="0"/>
              <a:t>High part count = high failure rate</a:t>
            </a:r>
          </a:p>
          <a:p>
            <a:r>
              <a:rPr lang="en-US" dirty="0" smtClean="0"/>
              <a:t>High capital and maintenance costs</a:t>
            </a:r>
          </a:p>
          <a:p>
            <a:r>
              <a:rPr lang="en-US" dirty="0" smtClean="0"/>
              <a:t>High energy use</a:t>
            </a:r>
          </a:p>
          <a:p>
            <a:r>
              <a:rPr lang="en-US" dirty="0" smtClean="0"/>
              <a:t>Poor water quality</a:t>
            </a:r>
          </a:p>
        </p:txBody>
      </p:sp>
      <p:pic>
        <p:nvPicPr>
          <p:cNvPr id="13" name="Picture 2" descr="fil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2459" y="5340664"/>
            <a:ext cx="942975" cy="142526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p:cNvPicPr>
            <a:picLocks noChangeAspect="1" noChangeArrowheads="1"/>
          </p:cNvPicPr>
          <p:nvPr/>
        </p:nvPicPr>
        <p:blipFill>
          <a:blip r:embed="rId3" cstate="print"/>
          <a:srcRect/>
          <a:stretch>
            <a:fillRect/>
          </a:stretch>
        </p:blipFill>
        <p:spPr bwMode="auto">
          <a:xfrm>
            <a:off x="4873337" y="4737100"/>
            <a:ext cx="3065317" cy="2298988"/>
          </a:xfrm>
          <a:prstGeom prst="rect">
            <a:avLst/>
          </a:prstGeom>
          <a:noFill/>
          <a:ln w="9525">
            <a:noFill/>
            <a:miter lim="800000"/>
            <a:headEnd/>
            <a:tailEnd/>
          </a:ln>
        </p:spPr>
      </p:pic>
    </p:spTree>
    <p:extLst>
      <p:ext uri="{BB962C8B-B14F-4D97-AF65-F5344CB8AC3E}">
        <p14:creationId xmlns:p14="http://schemas.microsoft.com/office/powerpoint/2010/main" val="343826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p:bldP spid="11"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water has a bad reputation!</a:t>
            </a:r>
            <a:endParaRPr lang="en-US" dirty="0"/>
          </a:p>
        </p:txBody>
      </p:sp>
      <p:sp>
        <p:nvSpPr>
          <p:cNvPr id="3" name="Content Placeholder 2"/>
          <p:cNvSpPr>
            <a:spLocks noGrp="1"/>
          </p:cNvSpPr>
          <p:nvPr>
            <p:ph idx="1"/>
          </p:nvPr>
        </p:nvSpPr>
        <p:spPr/>
        <p:txBody>
          <a:bodyPr/>
          <a:lstStyle/>
          <a:p>
            <a:r>
              <a:rPr lang="en-US" dirty="0" smtClean="0"/>
              <a:t>“…relying </a:t>
            </a:r>
            <a:r>
              <a:rPr lang="en-US" dirty="0"/>
              <a:t>only on time- and resource-intensive </a:t>
            </a:r>
            <a:r>
              <a:rPr lang="en-US" b="1" dirty="0"/>
              <a:t>centralized</a:t>
            </a:r>
            <a:r>
              <a:rPr lang="en-US" dirty="0"/>
              <a:t> solutions such as piped, treated water will leave hundreds of millions of people without safe water far into the future. </a:t>
            </a:r>
            <a:endParaRPr lang="en-US" dirty="0" smtClean="0"/>
          </a:p>
          <a:p>
            <a:r>
              <a:rPr lang="en-US" dirty="0" smtClean="0"/>
              <a:t>Self-sustaining</a:t>
            </a:r>
            <a:r>
              <a:rPr lang="en-US" dirty="0"/>
              <a:t>, </a:t>
            </a:r>
            <a:r>
              <a:rPr lang="en-US" b="1" dirty="0"/>
              <a:t>decentralized</a:t>
            </a:r>
            <a:r>
              <a:rPr lang="en-US" dirty="0"/>
              <a:t> approaches to making drinking water safe, including point-of-use chemical and solar disinfection, safe water storage, and behavioral change, have been widely field-tested</a:t>
            </a:r>
            <a:r>
              <a:rPr lang="en-US" dirty="0" smtClean="0"/>
              <a:t>.” </a:t>
            </a:r>
            <a:endParaRPr lang="en-US" dirty="0"/>
          </a:p>
        </p:txBody>
      </p:sp>
      <p:sp>
        <p:nvSpPr>
          <p:cNvPr id="4" name="TextBox 3"/>
          <p:cNvSpPr txBox="1"/>
          <p:nvPr/>
        </p:nvSpPr>
        <p:spPr>
          <a:xfrm>
            <a:off x="1917726" y="6575324"/>
            <a:ext cx="7226274" cy="307777"/>
          </a:xfrm>
          <a:prstGeom prst="rect">
            <a:avLst/>
          </a:prstGeom>
          <a:noFill/>
        </p:spPr>
        <p:txBody>
          <a:bodyPr wrap="none" rtlCol="0">
            <a:spAutoFit/>
          </a:bodyPr>
          <a:lstStyle/>
          <a:p>
            <a:r>
              <a:rPr lang="en-US" sz="1400" b="1" dirty="0">
                <a:hlinkClick r:id="rId3"/>
              </a:rPr>
              <a:t>Eric </a:t>
            </a:r>
            <a:r>
              <a:rPr lang="en-US" sz="1400" b="1" dirty="0" err="1">
                <a:hlinkClick r:id="rId3"/>
              </a:rPr>
              <a:t>Mintz</a:t>
            </a:r>
            <a:r>
              <a:rPr lang="en-US" sz="1400" dirty="0" err="1"/>
              <a:t>MD</a:t>
            </a:r>
            <a:r>
              <a:rPr lang="en-US" sz="1400" dirty="0"/>
              <a:t>, MPH, </a:t>
            </a:r>
            <a:r>
              <a:rPr lang="en-US" sz="1400" baseline="30000" dirty="0"/>
              <a:t>,</a:t>
            </a:r>
            <a:r>
              <a:rPr lang="en-US" sz="1400" dirty="0"/>
              <a:t> </a:t>
            </a:r>
            <a:r>
              <a:rPr lang="en-US" sz="1400" b="1" dirty="0">
                <a:hlinkClick r:id="rId4"/>
              </a:rPr>
              <a:t>Jamie </a:t>
            </a:r>
            <a:r>
              <a:rPr lang="en-US" sz="1400" b="1" dirty="0" err="1">
                <a:hlinkClick r:id="rId4"/>
              </a:rPr>
              <a:t>Bartram</a:t>
            </a:r>
            <a:r>
              <a:rPr lang="en-US" sz="1400" dirty="0" err="1"/>
              <a:t>PhD</a:t>
            </a:r>
            <a:r>
              <a:rPr lang="en-US" sz="1400" dirty="0"/>
              <a:t>, </a:t>
            </a:r>
            <a:r>
              <a:rPr lang="en-US" sz="1400" baseline="30000" dirty="0"/>
              <a:t>,</a:t>
            </a:r>
            <a:r>
              <a:rPr lang="en-US" sz="1400" dirty="0"/>
              <a:t> </a:t>
            </a:r>
            <a:r>
              <a:rPr lang="en-US" sz="1400" b="1" dirty="0">
                <a:hlinkClick r:id="rId5"/>
              </a:rPr>
              <a:t>Peter </a:t>
            </a:r>
            <a:r>
              <a:rPr lang="en-US" sz="1400" b="1" dirty="0" err="1">
                <a:hlinkClick r:id="rId5"/>
              </a:rPr>
              <a:t>Lochery</a:t>
            </a:r>
            <a:r>
              <a:rPr lang="en-US" sz="1400" dirty="0" err="1"/>
              <a:t>MSc</a:t>
            </a:r>
            <a:r>
              <a:rPr lang="en-US" sz="1400" dirty="0"/>
              <a:t>(</a:t>
            </a:r>
            <a:r>
              <a:rPr lang="en-US" sz="1400" dirty="0" err="1"/>
              <a:t>Eng</a:t>
            </a:r>
            <a:r>
              <a:rPr lang="en-US" sz="1400" dirty="0"/>
              <a:t>), and </a:t>
            </a:r>
            <a:r>
              <a:rPr lang="en-US" sz="1400" baseline="30000" dirty="0"/>
              <a:t>,</a:t>
            </a:r>
            <a:r>
              <a:rPr lang="en-US" sz="1400" dirty="0"/>
              <a:t> </a:t>
            </a:r>
            <a:r>
              <a:rPr lang="en-US" sz="1400" b="1" dirty="0">
                <a:hlinkClick r:id="rId6"/>
              </a:rPr>
              <a:t>Martin </a:t>
            </a:r>
            <a:r>
              <a:rPr lang="en-US" sz="1400" b="1" dirty="0" err="1">
                <a:hlinkClick r:id="rId6"/>
              </a:rPr>
              <a:t>Wegelin</a:t>
            </a:r>
            <a:r>
              <a:rPr lang="en-US" sz="1400" dirty="0" err="1"/>
              <a:t>MSc</a:t>
            </a:r>
            <a:endParaRPr lang="en-US" sz="1400" dirty="0"/>
          </a:p>
        </p:txBody>
      </p:sp>
      <p:cxnSp>
        <p:nvCxnSpPr>
          <p:cNvPr id="6" name="Straight Arrow Connector 5"/>
          <p:cNvCxnSpPr/>
          <p:nvPr/>
        </p:nvCxnSpPr>
        <p:spPr>
          <a:xfrm>
            <a:off x="4191000" y="2133600"/>
            <a:ext cx="3352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838200" y="2590800"/>
            <a:ext cx="5257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828800" y="6575324"/>
            <a:ext cx="3352800" cy="0"/>
          </a:xfrm>
          <a:prstGeom prst="straightConnector1">
            <a:avLst/>
          </a:prstGeom>
          <a:ln w="381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6878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050"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6" name="Title 5"/>
          <p:cNvSpPr>
            <a:spLocks noGrp="1"/>
          </p:cNvSpPr>
          <p:nvPr>
            <p:ph type="title"/>
          </p:nvPr>
        </p:nvSpPr>
        <p:spPr/>
        <p:txBody>
          <a:bodyPr anchor="t"/>
          <a:lstStyle/>
          <a:p>
            <a:pPr algn="r"/>
            <a:r>
              <a:rPr lang="en-US" dirty="0" smtClean="0"/>
              <a:t>High Tech Package Plant</a:t>
            </a:r>
            <a:endParaRPr lang="en-US" dirty="0"/>
          </a:p>
        </p:txBody>
      </p:sp>
    </p:spTree>
    <p:extLst>
      <p:ext uri="{BB962C8B-B14F-4D97-AF65-F5344CB8AC3E}">
        <p14:creationId xmlns:p14="http://schemas.microsoft.com/office/powerpoint/2010/main" val="85712419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water treatment has often failed in the global south</a:t>
            </a:r>
            <a:endParaRPr lang="en-US" dirty="0"/>
          </a:p>
        </p:txBody>
      </p:sp>
      <p:sp>
        <p:nvSpPr>
          <p:cNvPr id="3" name="Content Placeholder 2"/>
          <p:cNvSpPr>
            <a:spLocks noGrp="1"/>
          </p:cNvSpPr>
          <p:nvPr>
            <p:ph idx="1"/>
          </p:nvPr>
        </p:nvSpPr>
        <p:spPr/>
        <p:txBody>
          <a:bodyPr/>
          <a:lstStyle/>
          <a:p>
            <a:r>
              <a:rPr lang="en-US" dirty="0" smtClean="0"/>
              <a:t>Frequent failures due to high component count</a:t>
            </a:r>
          </a:p>
          <a:p>
            <a:r>
              <a:rPr lang="en-US" dirty="0" smtClean="0"/>
              <a:t>Short life of water treatment infrastructure</a:t>
            </a:r>
          </a:p>
          <a:p>
            <a:pPr lvl="1"/>
            <a:r>
              <a:rPr lang="en-US" dirty="0" smtClean="0"/>
              <a:t>20 years for high tech plant in Nicaragua</a:t>
            </a:r>
          </a:p>
          <a:p>
            <a:pPr lvl="1"/>
            <a:r>
              <a:rPr lang="en-US" dirty="0" smtClean="0"/>
              <a:t>About 10 years for high tech plants in Honduras</a:t>
            </a:r>
          </a:p>
          <a:p>
            <a:pPr lvl="1"/>
            <a:r>
              <a:rPr lang="en-US" dirty="0" smtClean="0"/>
              <a:t>3 years for high tech plants in Africa (World Bank experience)</a:t>
            </a:r>
          </a:p>
          <a:p>
            <a:r>
              <a:rPr lang="en-US" dirty="0" smtClean="0"/>
              <a:t>So if you were a politician would you want to invest in water treatment plants?</a:t>
            </a:r>
          </a:p>
        </p:txBody>
      </p:sp>
    </p:spTree>
    <p:extLst>
      <p:ext uri="{BB962C8B-B14F-4D97-AF65-F5344CB8AC3E}">
        <p14:creationId xmlns:p14="http://schemas.microsoft.com/office/powerpoint/2010/main" val="32522231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treatment CAN work if we adopt a new approach!</a:t>
            </a:r>
            <a:endParaRPr lang="en-US" dirty="0"/>
          </a:p>
        </p:txBody>
      </p:sp>
      <p:sp>
        <p:nvSpPr>
          <p:cNvPr id="3" name="Content Placeholder 2"/>
          <p:cNvSpPr>
            <a:spLocks noGrp="1"/>
          </p:cNvSpPr>
          <p:nvPr>
            <p:ph idx="1"/>
          </p:nvPr>
        </p:nvSpPr>
        <p:spPr/>
        <p:txBody>
          <a:bodyPr/>
          <a:lstStyle/>
          <a:p>
            <a:r>
              <a:rPr lang="en-US" dirty="0" smtClean="0"/>
              <a:t>Engineering that focuses on economics, energy, equality, elegance, and efficacy</a:t>
            </a:r>
          </a:p>
          <a:p>
            <a:r>
              <a:rPr lang="en-US" dirty="0" smtClean="0"/>
              <a:t>Low cost is possible</a:t>
            </a:r>
          </a:p>
          <a:p>
            <a:pPr lvl="1"/>
            <a:r>
              <a:rPr lang="en-US" dirty="0" smtClean="0"/>
              <a:t>$12 per year per person for operation and maintenance</a:t>
            </a:r>
          </a:p>
          <a:p>
            <a:pPr lvl="1"/>
            <a:r>
              <a:rPr lang="en-US" dirty="0" smtClean="0"/>
              <a:t>$50 per person for capital costs</a:t>
            </a:r>
          </a:p>
          <a:p>
            <a:pPr lvl="1"/>
            <a:r>
              <a:rPr lang="en-US" dirty="0" smtClean="0"/>
              <a:t>3.5 billion need water - $175 billion capital cost by 2030 ($13.5 billion/year)</a:t>
            </a:r>
          </a:p>
          <a:p>
            <a:pPr lvl="1"/>
            <a:r>
              <a:rPr lang="en-US" dirty="0" smtClean="0"/>
              <a:t>Similar to US ice cream purchases</a:t>
            </a:r>
          </a:p>
          <a:p>
            <a:r>
              <a:rPr lang="en-US" dirty="0" smtClean="0"/>
              <a:t>Centralized can be monitored for safety</a:t>
            </a:r>
          </a:p>
          <a:p>
            <a:endParaRPr lang="en-US" dirty="0"/>
          </a:p>
        </p:txBody>
      </p:sp>
    </p:spTree>
    <p:extLst>
      <p:ext uri="{BB962C8B-B14F-4D97-AF65-F5344CB8AC3E}">
        <p14:creationId xmlns:p14="http://schemas.microsoft.com/office/powerpoint/2010/main" val="39689133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5" cstate="print">
            <a:clrChange>
              <a:clrFrom>
                <a:srgbClr val="E5E5E5"/>
              </a:clrFrom>
              <a:clrTo>
                <a:srgbClr val="E5E5E5">
                  <a:alpha val="0"/>
                </a:srgbClr>
              </a:clrTo>
            </a:clrChange>
            <a:extLst>
              <a:ext uri="{28A0092B-C50C-407E-A947-70E740481C1C}">
                <a14:useLocalDpi xmlns:a14="http://schemas.microsoft.com/office/drawing/2010/main" val="0"/>
              </a:ext>
            </a:extLst>
          </a:blip>
          <a:srcRect t="8467"/>
          <a:stretch/>
        </p:blipFill>
        <p:spPr>
          <a:xfrm>
            <a:off x="381000" y="1519123"/>
            <a:ext cx="8516367" cy="5196868"/>
          </a:xfrm>
          <a:prstGeom prst="rect">
            <a:avLst/>
          </a:prstGeom>
        </p:spPr>
      </p:pic>
      <p:sp>
        <p:nvSpPr>
          <p:cNvPr id="2" name="Title 1"/>
          <p:cNvSpPr>
            <a:spLocks noGrp="1"/>
          </p:cNvSpPr>
          <p:nvPr>
            <p:ph type="title"/>
          </p:nvPr>
        </p:nvSpPr>
        <p:spPr/>
        <p:txBody>
          <a:bodyPr/>
          <a:lstStyle/>
          <a:p>
            <a:r>
              <a:rPr lang="en-US" dirty="0" smtClean="0"/>
              <a:t>AguaClara installed capacity is increasing steadily (and slowly)</a:t>
            </a:r>
            <a:endParaRPr lang="en-US" dirty="0"/>
          </a:p>
        </p:txBody>
      </p:sp>
      <p:sp>
        <p:nvSpPr>
          <p:cNvPr id="14" name="AutoShape 4" descr="data:image/png;base64,iVBORw0KGgoAAAANSUhEUgAAAZIAAAENCAYAAAAlsuNsAAAABHNCSVQICAgIfAhkiAAAAAlwSFlzAAALEgAACxIB0t1+/AAAIABJREFUeJzt3X1cVPWeB/DPDI+jPM0oSCBqCqSYiYEkXBUrvNtV9i6Nm6bLLYlqb/lwFc149YB2vbaDBSibKTdtvbl3W7orcMv1bsVSlGFFPuQ1SJd8IB7iaaYRdBBn5uwfLLOSCAdmzjBHPu/Xy9cLzsw58/m9cOY7v/M75/dTCIIggIiIaIiUwx2AiIjkjYWEiIjswkJCRER2YSEhIiK7sJAQEZFdWEiIiMguLCRERGQXFhIiIrILCwkREdmFhYSIiOziPtwBHKmhoWG4I9xUTk4ONmzYMNwx7CL3Nsg9P8A2uAK55wd6tyEkJMTu47FHQkREdnFaj2TVqlXw9vaGUqmEm5sbdDodOjo6kJeXh5aWFgQGBmL9+vXw8fEBABQXF6OsrAxKpRJpaWmIjo52VlQiIhoEp57a2rx5M/z8/Gy/l5SUYMaMGUhJSUFJSQlKSkqQmpqKuro6VFRUIDc3FwaDAVu3bsXOnTuhVLIDRUTkaob1k7myshKJiYkAgMTERFRWVtq2JyQkwMPDA0FBQQgODkZNTc1wRiUioptwao9k69atUCqVWLhwIZKSkmA0GqFWqwEAAQEBMBqNAAC9Xo+IiAjbfhqNBnq93plRiYhIJKcVkq1bt0Kj0cBoNOJ3v/vdDVcKKBQKKBSKQR2ztLQUpaWlAACdToecnByH5XW0ioqK4Y5gN7m3Qe75AbbBFbhS/urqWThyZBHa29Xw9TVg7tzDmDbtxID7Xd8GR3xuOq2QaDQaAIC/vz9mz56Nmpoa+Pv7w2AwQK1Ww2Aw2MZPNBoN2trabPvq9Xrb/tdLSkpCUlKS7XdXvyTP1fOJIfc2yD0/wDa4AlfIX1Skwu7d/jCZukco2ts1+PjjFVi0aDG0WtOA+zuyDU4ZI+ns7ITJZLL9fOrUKUyYMAGxsbEoLy8HAJSXl2P27NkAgNjYWFRUVODatWtobm5GY2MjwsPDnRGViEgWdDpfWxHpYTIpodP5Oj2LU3okRqMRr776KgDAYrFg7ty5iI6OxpQpU5CXl4eysjLb5b8AEBYWhvj4eGRkZECpVCI9PZ1XbBERXaehwW1Q26XklEIybtw4vPLKKzds9/X1RVZWVp/7aLVaaLVaqaMREclSSIgF9fU3foSHhFicnoVf84mIZCgzsx0qlbXXNpXKiszMdqdnuaXm2iIiGil6BtR1Ol80NLghJMSCzMx2UQPtjsZCQkQkU1qtaVgKx0/x1BYREdmFhYSIiOzCQkJERHZhISEiIruwkBARkV1YSIiIyC4sJEREZBcWEiIisgsLCRER2YWFhIiI7DKoQtLZ2Ym2tjZ0dnZKlYeIiGRmwLm2amtrUVpaiuPHj6OlpcW2PSgoCNHR0Vi4cCEmTJggaUgiInJd/RaSHTt2oK6uDgkJCVizZg1CQ0OhUqlgMplQX1+Pqqoq5OfnY/z48Vi3bp2zMhMRkQvpt5DMmzcPMTExN2z38fHBHXfcgTvuuAMPPvggjh07JllAIiJybf2OkfRVROx5HhER3XpEr0dy5MgRTJo0CePHj0dDQwMKCgqgVCrx+OOPIzQ0VMqMRETkwkRftVVYWAgfHx8AwFtvvYUpU6Zg2rRp2Lt3r2ThiIjI9YkuJJcuXUJAQAC6urpw5swZLF++HH//93+PCxcuSBiPiGjkKCpSIS4uCOPH34a4uCAUFamGO5Iook9t+fn54YcffkBtbS2mTJkCDw8PXL16VcpsREQjRlGRCps2+cNk6v5+X1/vjk2b/AHAJZbT7Y/oQrJkyRI8++yzUCqVWL9+PQDgr3/9KyZOnChZOCKikUKn87UVkR4mkxI6na/8C8nVq1fh5eWFBQsWID4+HgDg5eUFAIiIiOD9I0REDtDQ4Dao7a5kwELy9NNP4/bbb8esWbMQExOD4OBg22P+/v6ShiMiGilCQiyor7/xIzkkxDIMaQZnwEJSUFCA6upqnDhxAtnZ2bBarYiOjsasWbNw5513wt1d9NkxIiK6iczM9l5jJACgUlmRmdk+jKnEGbAKuLu7Y8aMGZgxYwYeeeQRNDU14cSJE/jLX/6Cf/7nf0ZkZCRmzZqFuLg4BAQEOCMzEdEtp2ccRKfzRUODG0JCLMjMbHf58RFgEIPtPcaNG4cHHngADzzwALq6unD69GkcP34cbm5uuP/++6XISEQ0Imi1JlkUjp+y67yUQqFAdnY2CgsLHZWHiIhkhgtbERGRXVhIiIjILiwkRERklwHHSLKysqBQKPp8zGq1DurFrFYrMjMzodFokJmZiY6ODuTl5aGlpQWBgYFYv369bWLI4uJilJWVQalUIi0tDdHR0YN6LSIico4BC8l9993X7+ODuVLr8OHDCA0NhcnUfVVCSUkJZsyYgZSUFJSUlKCkpASpqamoq6tDRUUFcnNzYTAYsHXrVuzcuRNKJTtQRESuZsBCsmDBAoe8UFtbG44fPw6tVotDhw4BACorK7FlyxYAQGJiIrZs2YLU1FRUVlYiISEBHh4eCAoKQnBwMGpqahAZGemQLERE5Dj9fsX/6quvRB1EzPP279+P1NTUXqfJjEYj1Go1ACAgIABGoxEAoNfrMWbMGNvzNBoN9Hq9qCxERORc/fZIPvvsM7z99tuYO3cuoqKiEBISApVKBZPJhMbGRlRVVeHTTz/FxIkTERsbe9PjHDt2DP7+/pg8eTK++eabPp+jUChuOhZzM6WlpSgtLQUA6HQ65OTkDGp/Z6qoqBjuCHaTexvknh9gG1yB3PMDvdvgiM/NfgvJb37zG9TW1uLDDz/Ea6+9hubmZttjwcHBmDVrFtatW4ewsLB+X+TMmTP46quvcOLECXR1dcFkMiE/Px/+/v4wGAxQq9UwGAzw8/MD0N0DaWtrs+2v1+uh0WhuOG5SUhKSkpJsv2/YsEFcq4eJq+cTQ+5tkHt+gG1wBXLPDzi2DQOOkUyYMAHp6ekAuqeUv3z5MkaPHm2bSl6MFStWYMWKFQCAb775Bu+99x7Wrl2LAwcOoLy8HCkpKSgvL8fs2bMBALGxscjPz0dycjIMBgMaGxsRHh4+lPYREZHEBjVFipeX16AKyEBSUlKQl5eHsrIy2+W/ABAWFob4+HhkZGRAqVQiPT2dV2wREbkop88BP336dEyfPh0A4Ovri6ysrD6fp9VqodVqnRmNiIiGgF/ziYjILiwkRERkl0EVErPZjOrqatulY52dnejs7JQkGBERyYPoMZLa2lpkZ2fDw8MDbW1tSEhIQFVVFcrLy22D5ERENPKI7pG88cYbWLZsGXbs2GFbpz0qKgrffvutZOGIiMj1iS4kdXV1mDdvXq9t3t7e6OrqcngoIiKSD9GFJDAwEOfOneu1raamBsHBwQ4PRURE8iF6jGTZsmXQ6XRYuHAhzGYziouL8eGHH+If//EfpcxHREQuTnSPJCYmBs899xwuXbqEqKgotLS0YOPGjZg5c6aU+YiIyMWJ7pEcPXoU8fHxePzxx3tt//zzzzFnzhyHByMiInkQ3SPZs2dPn9sLCgocFoaIiORnwB5JU1MTgO711pubmyEIQq/HPD09pUtHREQub8BCsnbtWtvPa9as6fVYQEAAHnroIcenIiIi2RiwkBQWFgIANm/ejJdeeknyQEREJC+ix0hYRIiIqC+ir9qyWCx4//33UVVVhfb29l6PscgQEY1conskf/jDH1BaWoqoqCicO3cO99xzD4xGo22RKiIiGplEF5IvvvgCzz33HBYtWgQ3NzcsWrQIzzzzDL755hsp8xERkYsTXUi6urowZswYAICnpyeuXr2K0NBQXLhwQapsREQkA6LHSEJDQ/Hdd98hPDwckydPxp/+9CeoVCpoNBop8xERkYsT3SNZuXIl3NzcAACPPvoozp8/j2PHjuHJJ5+ULBwREbk+UT0Sq9WK2tpa23okt912G1588UVJgxERkTyI6pEolUq89dZb8PDwkDoPERHJzKCmkf/qq6+kzEJERDIkerD92rVryM3NRWRkJMaMGQOFQmF7bPXq1ZKEIyIi1ye6kISFhSEsLEzKLEREJEOiCwln+SUior6IHiMhIqLBKSpSIS4uCOPH34a4uCAUFamGO5IkRPdIiIhIvKIiFTZt8ofJ1P19vb7eHZs2+QMAtFrTcEZzOPZIiIgkoNP52opID5NJCZ3Od5gSSYeFhIhIAg0NboPaLmeiC8mmTZuwf/9+fPnll+jo6JAyExGRy+kZ78jNfVXUeEdIiGVQ2+VM9BjJI488gqqqKhw+fBj5+fkIDg5GVFQUoqKiMGfOnH737erqwubNm2E2m2GxWDBnzhwsXboUHR0dyMvLQ0tLCwIDA7F+/Xr4+PgAAIqLi1FWVgalUom0tDRER0fb11IioiEaynhHZmZ7r30AQKWyIjOzvc/ny5noQnLnnXfizjvvBAC0t7fj0KFD+K//+i+8//77tnXdb8bDwwObN2+Gt7c3zGYzsrKyEB0djS+//BIzZsxASkoKSkpKUFJSgtTUVNTV1aGiogK5ubkwGAzYunUrdu7cCaWSZ+KIyPn6G++4WSHp2a7T+aKhwQ0hIRZkZrbfcgPtwCAKyYkTJ1BdXY2qqiq0tbUhIiICK1asQFRU1ID7KhQKeHt7A+hestdisUChUKCyshJbtmwBACQmJmLLli1ITU1FZWUlEhIS4OHhgaCgIAQHB6OmpgaRkZFDayURkR2GOt6h1ZpuycLxU6ILiU6nw7hx45CSkoLExETblPJiWa1WPPvss/jhhx/wN3/zN4iIiIDRaIRarQYABAQEwGg0AgD0ej0iIiJs+2o0Guj1+huOWVpaitLSUlu+nJycQWVypoqKiuGOYDe5t0Hu+QG2Ybj4+DyP9vYb117y8TG49OfOzVz/N3BEftGF5KWXXkJ1dTU+//xzFBYWIiwsDFFRUZg2bRqmTZs24P5KpRKvvPIKLl++jFdffRW1tbW9HlcoFL3m7xIjKSkJSUlJtt83bNgwqP2dzdXziSH3Nsg9P8A2DIfbb1dg0ybrDeMdL7+sgFYrr7b0cOTfQHQhmTp1KqZOnYoHH3wQRqMRhw8fxp///GcUFhYOOEZyvdGjR2P69Ok4efIk/P39YTAYoFarYTAY4OfnB6C7B9LW1mbbR6/XcyVGIho214931Ne7ITT01h3vGArRheTLL7/EN998g6qqKjQ2NmLy5Ml44IEHRI2RXLp0CW5ubhg9ejS6urpw6tQp/N3f/R1iY2NRXl6OlJQUlJeXY/bs2QCA2NhY5OfnIzk5GQaDAY2NjQgPDx96K4mI7NQz3pGTkyO7HpXURBeSw4cPIyoqCo8++igiIyPh6ekp+kUMBgN27doFq9UKQRAQHx+PmJgYREZGIi8vD2VlZbbLf4HumYbj4+ORkZEBpVKJ9PR0XrFFROSiRBeSnqurhmLixInYvn37Ddt9fX2RlZXV5z5arRZarXbIr0lERM4hupCYzWYUFRXhk08+sY1rzJ8/H1qtFu7unPuRiGikEl0B/vVf/xXfffcdnnjiCQQGBqKlpQUHDx7ElStXsHLlSgkjEhGRKxM98PD5559j06ZNmDlzJkJCQjBz5kxs3LgRR48elTIfEZFLGOxcWyOJ6B6JIAhS5iAiclkjaW2RoRDdI4mPj0d2djZOnjyJuro6nDx5Eq+88gri4+OlzEdENOxG0toiQyG6R5KamoqDBw9i3759tsH2n/3sZ1iyZImU+YiIBq2oSOXQyRJH0toiQyG6kLi7u2PZsmVYtmyZlHmIiOwixWmokBAL6utv/Li8FdcWGYp+C8np06dFHaRnenkiouE2lCnfBzKS1hYZin4Lye7duwc8gEKhwGuvveawQERE9pDiNBTn2upfv4XkmWeewaRJk5wUhYjIflKdhuJcWzfX71Vbmzdvtv28du1aycMQEdkrM7MdKpW11zaehpJWvz2SUaNG4dixYxg/fjwMBgOam5v7vJ9k3LhxkgUkIhqMkbTEravot5CkpaVh//79aG1thdVqxZo1a/p83mDWIyEiktpIWeLWVfRbSOLi4hAXFwcAeOSRR/DWW285JRQREcmH6Dvb33zzTSlzEBGRTIkuJJwqnoiI+sJlB4mIyC4sJEREZBcWEiIisku/Ax9ZWVlQKBQDHuSll15yWCAiIpKXfgvJfffdZ/u5qakJH330ERITExEYGIjW1laUl5fj3nvvlTwkERG5rn4LyYIFC2w/P//883j++ecRFhZm2zZ37lzs3r0bS5culSwgERG5NtFjJHV1dTdMhRIUFIT6+nqHhyIiIvkQXUiioqLw+uuvo7GxEV1dXWhoaMDu3bsxdepUKfMREZGLE32X4apVq7B3715kZGTAarXCzc0NcXFxePrpp6XMR0RELk50IfHx8cG6detgtVpx6dIl+Pn5Qank1cNERCPdoCpBfX09ioqKcPDgQSiVSjQ0NODixYtSZSMiIhkQXUiOHj2KrKws6PV6fPLJJwAAk8nEGYGJiEY40ae23nnnHbz44ouYNGkSjh49CgCYOHEiLly4IFU2IiKSAdE9EqPRiIkTJ/baplAoRN35TkREty7RhWTy5Mm2U1o9PvvsM4SHhzs8FBERyYfoU1tpaWn43e9+h7KyMly9ehXbtm1DQ0MDXnjhhQH3bW1txa5du/Djjz9CoVAgKSkJixYtQkdHB/Ly8tDS0oLAwECsX78ePj4+AIDi4mKUlZVBqVQiLS0N0dHRQ28lERFJRnQhCQ0NxY4dO3Ds2DHExMRgzJgxiImJgbe394D7urm54Ve/+hUmT54Mk8mEzMxM3HXXXfj4448xY8YMpKSkoKSkBCUlJUhNTUVdXR0qKiqQm5sLg8GArVu3YufOnbzcmIjIBQ3qk9nLywsJCQn45S9/iZ/97GeiiggAqNVqTJ48GQCgUqkQGhoKvV6PyspKJCYmAgASExNRWVkJAKisrERCQgI8PDwQFBSE4OBg1NTUDCYqERE5idOnkW9ubsb58+cRHh4Oo9EItVoNAAgICIDRaAQA6PV6RERE2PbRaDTQ6/WiX4OIRpaiIhV0Ol80NLghJMSCzMx2aLWm4Y41YoieRt4ROjs7kZOTg5UrV2LUqFG9HhvKFWClpaUoLS0FAOh0OuTk5Dgsq6NVVFQMdwS7yb0Ncs8PsA19qa6ehQ8/XAqzufvjrL7eHevXj8bhw/+JadNOOPS1gFvvb+CIz03R08jby2w2IycnB/PmzcM999wDAPD394fBYIBarYbBYICfnx+A7h5IW1ubbV+9Xg+NRnPDMZOSkpCUlGT7fcOGDQ7LKwVXzyeG3Nsg9/yAvNtQVKTCG28I+OILtcN6DnFxQbYi0sNs9sSpUw9j717HfhnuIee/QQ9HtqHfQlJWVibqIAP1XARBwJ49exAaGork5GTb9tjYWJSXlyMlJQXl5eWYPXu2bXt+fj6Sk5NhMBjQ2NjIy4yJZK6oSIVNm/xhMnUPzdbXu2PTJn8AsKuYNDS4DWo7OV6/heTTTz8VdZCBCsmZM2fwySefYMKECXjmmWcAAMuXL0dKSgry8vJQVlZmu/wXAMLCwhAfH4+MjAwolUqkp6fzii0imdPpfG1FpIfJpIRO52tXIQkJsaC+/saPspAQy5CPSYPTbyHZvHmzQ15k6tSpeOedd/p8LCsrq8/tWq0WWq3WIa9PRMNPqp5DZmZ7r54OAKhUVmRmttt1XBJvSF/zBUGA1Wq1/SMiGsjNegj29hy0WhO2bzciNNQMhUJAaKgZ27cbedWWE4m+IVGv12Pfvn2orq7G5cuXez1WWFjo8GBEdGuRsueg1ZpYOIaR6B7J73//e7i7uyMrKwve3t7Izs5GbGwsnnjiCSnzEdEtxMtLAND9T622sOdwixBdSM6ePYunnnoKkyZNgkKhwKRJk/DUU0/h0KFDUuYjoltAzxVbP/7oBkABQIHOTs4cfqsQXUiUSiXc3LoHxUaPHo1Lly7By8uLd5wT0YD6u2KL5E/0GEl4eDhOnDiBuLg4zJw5E3l5efD09MSUKVOkzEdEtwDe63FrE11I1qxZA0EQAAArV67Ee++9B5PJ1OsGQyKivvBej1ub6FNbp06dsq0V4unpiSVLliA1NRXffvutZOGI6NaQmdkOlar3rQK81+PWIbqQ7Nmzp8/tBQUFDgtDRMOjqEiFuLggjB9/G+LiglBUpHLo8a+/1wPgvR63mgFPbTU1NQEArFYrmpubbae3eh7z9PSULh0RSU6qObB+qudej5ycnFti0kP6fwMWkrVr19p+XrNmTa/HAgIC8NBDDzk+FRE5jVRzYNHIMWAh6blrffPmzYNawIqI5IFXVJG9RI+R/LSINDU1obm52eGBiMi5pJoDi0YO0YVkx44dOHPmDADgo48+QkZGBjZs2CB6zRIick28oorsJbqQnD592nbz4aFDh/Diiy/i5ZdfRklJiWThiEh6nD2X7CX6hkSz2Qx3d3fo9Xp0dHRg6tSpAACj0ShZOCJyDs6eS/YQ3SOZNGkSiouL8R//8R+4++67AXRPLa9SOfZ6cyIST+r7P4jEEF1Ifv3rX6O2thZdXV14+OGHAXTPCDx37lzJwhHRzfXc/1Ff7w5BUNju/2AxIWcTfWorODgYv/nNb3ptmzNnDubMmePwUEQ0MN7/Qa5CdCEBgK+//hoXLlxAZ2dnr+3Lli1zaCgiGhjv/yBXIbqQ7Nu3D0ePHsX06dPh5eUlZSYiEoEz6pKrEF1Ijhw5gldeeQVjx46VMg8RiSTlGuhEgyG6kPj5+WH06NFSZiGiQegZB9HpfNHQ4IaQEAsyM9s5PkJOJ7qQJCcnIz8/Hw8++CD8/f17PTZu3DiHByOigfH+D3IFogvJ3r17AQDHjx+/4bGeiR2JiGjkEV1IWCyIiKgvom9IJCIi6ku/PZJt27bh+eefBwBkZWVBoVD0+TyuU0JENHL1W0gSExNtP993332ShyEiIvnpt5BcP4/WggULpM5CNKyKilS8lJZoCAY1RQrRrapnAsSem/t6JkAEwGJCNAAOthOh/wkQiah/TumRvP766zh+/Dj8/f2Rk5MDAOjo6EBeXh5aWloQGBiI9evXw8fHBwBQXFyMsrIyKJVKpKWlITo62hkxaQTjBIhEQ+eUHsmCBQvw3HPP9dpWUlKCGTNmID8/HzNmzLAt2VtXV4eKigrk5ubi+eefx759+2C1Wvs6LJHD3GyiQ06ASDSwfnskYm9CHGga+aioKDQ3N/faVllZiS1btgDovjpsy5YtSE1NRWVlJRISEuDh4YGgoCAEBwejpqYGkZGRorIQDQUnQCQaun4LSVtbm2QvbDQaoVarAQABAQG2td/1ej0iIiJsz9NoNNDr9ZLloJHlZldmcQJEoqHrt5A8/fTTTgmhUChuerNjf0pLS1FaWgoA0Ol0tvEXV1RRUTHcEewm9zb8+c8+uHhxNMzm7v/29fXuWL9+NA4f/k9Mm3YCAHB95/r8ecDV/kvJ/W8AyL8Ncs8P9G6DIz43Bz3YbjKZ0N7eDkEQbNuGMvuvv78/DAYD1Go1DAYD/Pz8AHT3QK7vCen1emg0mj6PkZSUhKSkJNvvGzZsGHQOZ3L1fGLIuQ1vvOENs9mz1zaz2ROnTj2MvXvlc8OtnP8GPeTeBrnnBxzbBtGFpK6uDvn5+bh48eINjw1lQsfY2FiUl5cjJSUF5eXlmD17tm17fn4+kpOTYTAY0NjYiPDw8EEfn+in2tvVfW7nlVlE9hnUNPLTp0/H5s2bsXr1auzatQv/9m//JmoQfMeOHaiqqkJ7ezt+/etfY+nSpUhJSUFeXh7Kyspsl/8CQFhYGOLj45GRkQGlUon09HQolbzdhezn62tAe/uNvVtemUVkH9GF5OLFi3jhhRfg7u4OQRAwatQopKamYsOGDZg/f36/+65bt67P7VlZWX1u12q10Gq1YqPRLc5RU5fMnXsYH3+8gldmETmY6K/6Hh4esFi6v7n5+vqitbUVgiCgo6NDsnBEPVOX1Ne7QxAUtqlLiopUgz7WtGknsH27EaGhZigUAkJDzdi+3cgrs4jsJLpHMnXqVBw9ehQLFizAnDlz8PLLL8PDwwPTp0+XMh+NcP1NXTKUAsClaYkcT3QhycjIsP28fPlyhIWFobOzs9dU80SOxqlLiFyf6FNb77777v/vpFRi/vz5+PnPf44PP/xQkmBEAKcuIZID0YXk4MGDg9pO5AiZme1QqXrPtcYBciLXMuCprdOnTwMArFar7eceTU1NUKkGP+hJJBanLiFyfQMWkt27dwMAurq6bD8D3dOaBAQE4LHHHpMuHRE4QE7k6gYsJLt27QIAvPbaa1i9erXkgYiISF5Ej5GsXr0aFosFVVVVOHLkCKqrq233lRD1KCpSIS4uCOPH34a4uKAh3e9BRPIi+vLfhoYG6HQ6dHV1YcyYMWhra4OHhweeffZZjB8/XsqMJBNc95xoZBLdI3njjTeQlJSE3bt3Y9u2bdizZw8WLlyIffv2SZmPHMQZPQWue040MokuJBcuXEBycnKvdUMWL16MCxcuSJGLHMiR04z0hzcPEo1MoguJRqNBVVVVr23V1dW2VQ7JdTmrp8CbB4lGJtFjJMuXL0d2djZiYmIwduxYtLa24vjx41izZo2U+UYcR810ez1n9RS47jnRyCS6kMTGxiI7OxtHjx6FwWBAWFgYli5dipCQECnzjShSDVaHhFhQX3/jn9rRPQXePEg0MokuJO+++y5++ctfYsmSJb22Hzp0CMnJyQ4PNhI5eqbbHs7sKfDmQaKRh3NtuRCpTkFptSauw0FEkuFcWy5EylNQ7CkQkVQ415YL4WA1EckR59pyIRysJiI5Ej3YziLiHDwFRURyI3qwnYiIqC8sJEREZBcWEiIisgsLCRER2YWFxIVwUSgikiPRV22RtLgoFBHJFXskLoKLQhGRXLGQuAguCkVEcsVC4iK4KBQRydWILySuMsCdmdnMqsxaAAAKj0lEQVQOlcraaxvn2SIiORjRg+2uNMDNebaISK5cupCcPHkS//Iv/wKr1Yr7778fKSkpDj2+VAtJDRXn2SIiOXLZU1tWqxX79u3Dc889h7y8PHz22Weoq6tz6GtwgJuIyH4uW0hqamoQHByMcePGwd3dHQkJCaisrHToa3CAm4jIfi57akuv12PMmDG238eMGYP/+Z//6fWc0tJSlJaWAgB0Oh1ycnIG9Rp33TULTU1LYTZ72ra5u3fhrrveQU7OCTvS36iiosKhxxsOcm+D3PMDbIMrkHt+oHcbBvu52ReXLSRiJCUlISkpyfb7hg0bBn2MoqLL0OmU1w1wX4ZWex+A+xyYdOj5XI3c2yD3/ADb4Arknh9wbBtctpBoNBq0tbXZfm9ra4NGo3H463CAm4jIPi47RjJlyhQ0NjaiubkZZrMZFRUViI2NHe5YRET0Ey7bI3Fzc8Njjz2Gbdu2wWq14t5770VYWNhwxyIiop9w2UICAHfffTfuvvvu4Y5BRET9cNlTW0REJA8sJEREZBeFIAjCcIcgIiL5Yo/ESTIzM4c7gt3k3ga55wfYBlcg9/yA49vAQkJERHZhISEiIru4bdmyZctwhxgpJk+ePNwR7Cb3Nsg9P8A2uAK55wcc2wYOthMRkV14aouIiOzi0ne2u7LW1lbs2rULP/74IxQKBZKSkrBo0SJ0dHQgLy8PLS0tCAwMxPr16+Hj4wMAKC4uRllZGZRKJdLS0hAdHQ0AOHLkCIqLi6FQKKBWq7FmzRr4+fm5XBva29uRm5uLmpoaLFiwAOnp6bZjnTt3Drt27UJXVxdmzZqFtLQ0KBQKWeS/evUqcnNz0dTUBKVSiZiYGPzDP/yDpNkd3YbrZWdno7m52SHTgzu7DWazGfv27UNVVRUUCgUefvhhzJkzRzb55fJePnXqFP74xz/CbDbD3d0dv/rVr3DnnXcCGOJ7WaAh0ev1wnfffScIgiBcuXJFWLt2rfD9998LBw4cEIqLiwVBEITi4mLhwIEDgiAIwvfffy9s3LhR6OrqEpqamoTVq1cLFotFMJvNQnp6umA0GgVBEIQDBw4IhYWFLtkGk8kkVFdXC++//76wd+/eXsfKzMwUzpw5I1itVmHbtm3C8ePHZZO/s7NT+Otf/yoIgiBcu3ZNePHFF52S35Ft6PH5558LO3bsEDIyMpyS39FtKCwsFN5++21BEATBYrHY3hdyyC+n9/K5c+eEtrY2QRAE4eLFi8KTTz5pO9ZQ3ss8tTVEarXaNlilUqkQGhoKvV6PyspKJCYmAgASExNtqzpWVlYiISEBHh4eCAoKQnBwMGpqaiAIAgRBwNWrVyEIAq5cuSLJdPmOaIO3tzemTp0KT0/PXscxGAwwmUyIjIyEQqHA/PnzHb6apZT5vby8bN/G3N3dcfvtt/dawkAObQCAzs5OHDp0CEuWLHFK9h6ObMNHH32ElJQUAIBSqXTKt3lH5ZfTe/n222+3ZQsLC0NXVxeuXbs25PcyT205QHNzM86fP4/w8HAYjUao1WoAQEBAAIxGI4DuFR8jIiJs+2g0Guj1ekRGRuKJJ57Axo0b4eXlhdtuuw2PP/64S7bhZvpazVKv10ua96fsyX+9y5cv49ixY1i0aJFUUW/K3jb8+7//O/72b/+2zw9oZ7GnDZcvXwYAFBYWoqqqCuPGjcNjjz2GgIAAyXP3sCe/u7u7LN/LX3zxBSZPngwPD48hv5fZI7FTZ2cncnJysHLlSowaNarXYwqFYsBzi2azGR988AGys7NRUFCACRMmoLi4WMrIN7C3DcPNUfktFgt27tyJX/ziFxg3bpwUUW/K3jZcuHABTU1NiIuLkzJmv+xtg8ViQVtbG+644w5kZ2cjMjISBw4ckDJyLyPxvfz999/jj3/8I5544gm7XpeFxA5msxk5OTmYN28e7rnnHgCAv78/DAYDgO5TPj1d85+u+KjX66HRaHDhwgUAQHBwMBQKBeLj43H27FmXbMPNOGs1y744In+PgoICBAcHY/HixZLl7Ysj2nD27FmcO3cOq1atQlZWFhoaGuDMW8Qc0QZfX194eXnZiuGcOXNw/vx5aYP/H0fkl9t7ua2tDa+++ipWrVqF4OBgAEN/L7OQDJEgCNizZw9CQ0ORnJxs2x4bG4vy8nIAQHl5OWbPnm3bXlFRgWvXrqG5uRmNjY0IDw+HRqNBXV0dLl26BAA4deoUQkNDXbINN6NWq6FSqXD27FkIgoBPPvnEKatZOio/0H1a6MqVK1i5cqVUcfvkqDb8/Oc/R0FBAXbt2oXf/va3CAkJcVohcVQbFAoFYmJiUFVVBQA4ffo0xo8fL13w/+Oo/HJ6L1++fBk6nQ4rVqzA1KlTbc8f6nuZNyQO0bfffousrCxMmDDB1l1cvnw5IiIikJeXh9bW1hsu/y0qKsJHH30EpVKJlStXYtasWQCADz74AH/5y1/g5uaGsWPHYtWqVfD19XXJNqxatQpXrlyB2WzG6NGj8cILL2D8+PH47rvv8Prrr6OrqwvR0dF47LHHJD8l5qj8KpUKTz31FEJDQ+Hu3j1s+MADD+D++++XNL8j23D9B25zczOys7OddvmvI9vQ0tKC1157DZcvX4afnx+efvppjB07Vjb55fJePnjwIEpKSmw9EQB44YUX4O/vP6T3MgsJERHZhae2iIjILiwkRERkFxYSIiKyCwsJERHZhYWEiIjswkJCRER2YSEhIiK7sJAQuSCLxTLcEYhE4+y/RIP07rvv4uzZs9i4caNt25tvvgmFQoFly5bhD3/4A06cOAGFQoF7770XS5cuhVKpxA8//ICCggJcvHgRCoUCM2fORHp6OkaPHg2g+27phQsX4siRI2hoaMCBAwfg5uY2XM0kEo09EqJBmjdvHr7++mvbtOcWiwUVFRVITEzErl274Obmhvz8fGzfvh1ff/01/vu//9u274MPPoiCggLk5eWhra0Nf/rTn3od+7PPPkNmZib279/PIkKywUJCNEhqtRrTpk3D0aNHAQAnT56Er68vNBoNTpw4gZUrV8Lb2xv+/v5YvHgxKioqAHTPCnvXXXfBw8MDfn5+WLx4sW2Cwh6/+MUvMHbs2GFdU4RosHhqi2gIEhMT8cEHHyApKQmffvop5s+fj9bWVlgsFjz55JO25wmCYFso6Mcff8T+/ftRXV2Nzs5OWK1W2ySAPaSeoJBICiwkREMwe/Zs7N27F7W1tTh27BhSU1Ph5uYGd3d37Nu3r8/TUm+//TYAICcnBz4+Pvjyyy/x5ptvOjs6kcPx1BbREHh6euKee+5Bfn4+wsPDMXbsWKjVasycORNvvfUWrly5AqvVih9++MF2+spkMsHb2xujRo2CXq/He++9N8ytIHIMFhKiIVqwYAFqa2sxf/5827bVq1fDbDYjIyMDaWlpyM3Nta1Q99BDD+H8+fN49NFH8U//9E/DuiwukSNxPRKiIWptbcW6devw+9///ob1sYlGEvZIiIbAarXi0KFDSEhIYBGhEY+FhGiQOjs78eijj+LUqVNYunTpcMchGnY8tUVERHZhj4SIiOzCQkJERHZhISEiIruwkBARkV1YSIiIyC4sJEREZJf/BRM9Q+TOgmLu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Rectangle 17"/>
          <p:cNvSpPr/>
          <p:nvPr/>
        </p:nvSpPr>
        <p:spPr>
          <a:xfrm>
            <a:off x="6477000" y="1676400"/>
            <a:ext cx="457200" cy="4953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flipV="1">
            <a:off x="1676400" y="4191000"/>
            <a:ext cx="5257800" cy="1676400"/>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6934200" y="1508732"/>
            <a:ext cx="1600200" cy="4953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rot="20220994">
            <a:off x="4141137" y="2843727"/>
            <a:ext cx="2249603" cy="1386384"/>
          </a:xfrm>
          <a:prstGeom prst="rect">
            <a:avLst/>
          </a:prstGeom>
        </p:spPr>
      </p:pic>
      <p:pic>
        <p:nvPicPr>
          <p:cNvPr id="24" name="Picture 23"/>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rot="20350502">
            <a:off x="2253760" y="3616913"/>
            <a:ext cx="1667752" cy="1577041"/>
          </a:xfrm>
          <a:prstGeom prst="rect">
            <a:avLst/>
          </a:prstGeom>
        </p:spPr>
      </p:pic>
    </p:spTree>
    <p:extLst>
      <p:ext uri="{BB962C8B-B14F-4D97-AF65-F5344CB8AC3E}">
        <p14:creationId xmlns:p14="http://schemas.microsoft.com/office/powerpoint/2010/main" val="17468879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r>
              <a:rPr lang="en-US" dirty="0" smtClean="0"/>
              <a:t>Time for </a:t>
            </a:r>
            <a:r>
              <a:rPr lang="en-US" dirty="0"/>
              <a:t>a</a:t>
            </a:r>
            <a:r>
              <a:rPr lang="en-US" dirty="0" smtClean="0"/>
              <a:t>cceleration</a:t>
            </a:r>
            <a:endParaRPr lang="en-US" dirty="0"/>
          </a:p>
        </p:txBody>
      </p:sp>
      <p:sp>
        <p:nvSpPr>
          <p:cNvPr id="3" name="Content Placeholder 2"/>
          <p:cNvSpPr>
            <a:spLocks noGrp="1"/>
          </p:cNvSpPr>
          <p:nvPr>
            <p:ph idx="1"/>
          </p:nvPr>
        </p:nvSpPr>
        <p:spPr/>
        <p:txBody>
          <a:bodyPr/>
          <a:lstStyle/>
          <a:p>
            <a:pPr marL="342900" lvl="1" indent="-342900"/>
            <a:r>
              <a:rPr lang="en-US" dirty="0" smtClean="0"/>
              <a:t>We </a:t>
            </a:r>
            <a:r>
              <a:rPr lang="en-US" dirty="0"/>
              <a:t>need 800,000 L/s per year of new installed capacity</a:t>
            </a:r>
          </a:p>
          <a:p>
            <a:pPr marL="342900" lvl="1" indent="-342900"/>
            <a:r>
              <a:rPr lang="en-US" dirty="0" smtClean="0"/>
              <a:t>AguaClara </a:t>
            </a:r>
            <a:r>
              <a:rPr lang="en-US" dirty="0"/>
              <a:t>= 20 L/s per year – need to increase rate by a factor of </a:t>
            </a:r>
            <a:r>
              <a:rPr lang="en-US" dirty="0" smtClean="0"/>
              <a:t>40,000</a:t>
            </a:r>
          </a:p>
          <a:p>
            <a:pPr marL="342900" lvl="1" indent="-342900"/>
            <a:r>
              <a:rPr lang="en-US" dirty="0" smtClean="0"/>
              <a:t>Disruptive technologies must be at least twice as good as traditional technologies</a:t>
            </a:r>
          </a:p>
          <a:p>
            <a:pPr marL="742950" lvl="2" indent="-342900"/>
            <a:r>
              <a:rPr lang="en-US" dirty="0" smtClean="0"/>
              <a:t>Our ongoing research to improve water treatment technologies is critical to increase the rate</a:t>
            </a:r>
          </a:p>
          <a:p>
            <a:pPr marL="742950" lvl="2" indent="-342900"/>
            <a:r>
              <a:rPr lang="en-US" dirty="0" smtClean="0"/>
              <a:t>Open source engineering is also a disruptive new approach to spreading technologies</a:t>
            </a:r>
            <a:endParaRPr lang="en-US" dirty="0"/>
          </a:p>
          <a:p>
            <a:endParaRPr lang="en-US" dirty="0"/>
          </a:p>
        </p:txBody>
      </p:sp>
    </p:spTree>
    <p:extLst>
      <p:ext uri="{BB962C8B-B14F-4D97-AF65-F5344CB8AC3E}">
        <p14:creationId xmlns:p14="http://schemas.microsoft.com/office/powerpoint/2010/main" val="532159833"/>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4" cstate="print">
            <a:clrChange>
              <a:clrFrom>
                <a:srgbClr val="E5E5E5"/>
              </a:clrFrom>
              <a:clrTo>
                <a:srgbClr val="E5E5E5">
                  <a:alpha val="0"/>
                </a:srgbClr>
              </a:clrTo>
            </a:clrChange>
            <a:extLst>
              <a:ext uri="{28A0092B-C50C-407E-A947-70E740481C1C}">
                <a14:useLocalDpi xmlns:a14="http://schemas.microsoft.com/office/drawing/2010/main" val="0"/>
              </a:ext>
            </a:extLst>
          </a:blip>
          <a:srcRect t="8467"/>
          <a:stretch/>
        </p:blipFill>
        <p:spPr>
          <a:xfrm>
            <a:off x="381000" y="1519123"/>
            <a:ext cx="8516367" cy="5196868"/>
          </a:xfrm>
          <a:prstGeom prst="rect">
            <a:avLst/>
          </a:prstGeom>
        </p:spPr>
      </p:pic>
      <p:sp>
        <p:nvSpPr>
          <p:cNvPr id="2" name="Title 1"/>
          <p:cNvSpPr>
            <a:spLocks noGrp="1"/>
          </p:cNvSpPr>
          <p:nvPr>
            <p:ph type="title"/>
          </p:nvPr>
        </p:nvSpPr>
        <p:spPr/>
        <p:txBody>
          <a:bodyPr/>
          <a:lstStyle/>
          <a:p>
            <a:r>
              <a:rPr lang="en-US" dirty="0" smtClean="0"/>
              <a:t>The transition is underway with a significant increase in rate!</a:t>
            </a:r>
            <a:endParaRPr lang="en-US" dirty="0"/>
          </a:p>
        </p:txBody>
      </p:sp>
      <p:sp>
        <p:nvSpPr>
          <p:cNvPr id="14" name="AutoShape 4" descr="data:image/png;base64,iVBORw0KGgoAAAANSUhEUgAAAZIAAAENCAYAAAAlsuNsAAAABHNCSVQICAgIfAhkiAAAAAlwSFlzAAALEgAACxIB0t1+/AAAIABJREFUeJzt3X1cVPWeB/DPDI+jPM0oSCBqCqSYiYEkXBUrvNtV9i6Nm6bLLYlqb/lwFc149YB2vbaDBSibKTdtvbl3W7orcMv1bsVSlGFFPuQ1SJd8IB7iaaYRdBBn5uwfLLOSCAdmzjBHPu/Xy9cLzsw58/m9cOY7v/M75/dTCIIggIiIaIiUwx2AiIjkjYWEiIjswkJCRER2YSEhIiK7sJAQEZFdWEiIiMguLCRERGQXFhIiIrILCwkREdmFhYSIiOziPtwBHKmhoWG4I9xUTk4ONmzYMNwx7CL3Nsg9P8A2uAK55wd6tyEkJMTu47FHQkREdnFaj2TVqlXw9vaGUqmEm5sbdDodOjo6kJeXh5aWFgQGBmL9+vXw8fEBABQXF6OsrAxKpRJpaWmIjo52VlQiIhoEp57a2rx5M/z8/Gy/l5SUYMaMGUhJSUFJSQlKSkqQmpqKuro6VFRUIDc3FwaDAVu3bsXOnTuhVLIDRUTkaob1k7myshKJiYkAgMTERFRWVtq2JyQkwMPDA0FBQQgODkZNTc1wRiUioptwao9k69atUCqVWLhwIZKSkmA0GqFWqwEAAQEBMBqNAAC9Xo+IiAjbfhqNBnq93plRiYhIJKcVkq1bt0Kj0cBoNOJ3v/vdDVcKKBQKKBSKQR2ztLQUpaWlAACdToecnByH5XW0ioqK4Y5gN7m3Qe75AbbBFbhS/urqWThyZBHa29Xw9TVg7tzDmDbtxID7Xd8GR3xuOq2QaDQaAIC/vz9mz56Nmpoa+Pv7w2AwQK1Ww2Aw2MZPNBoN2trabPvq9Xrb/tdLSkpCUlKS7XdXvyTP1fOJIfc2yD0/wDa4AlfIX1Skwu7d/jCZukco2ts1+PjjFVi0aDG0WtOA+zuyDU4ZI+ns7ITJZLL9fOrUKUyYMAGxsbEoLy8HAJSXl2P27NkAgNjYWFRUVODatWtobm5GY2MjwsPDnRGViEgWdDpfWxHpYTIpodP5Oj2LU3okRqMRr776KgDAYrFg7ty5iI6OxpQpU5CXl4eysjLb5b8AEBYWhvj4eGRkZECpVCI9PZ1XbBERXaehwW1Q26XklEIybtw4vPLKKzds9/X1RVZWVp/7aLVaaLVaqaMREclSSIgF9fU3foSHhFicnoVf84mIZCgzsx0qlbXXNpXKiszMdqdnuaXm2iIiGil6BtR1Ol80NLghJMSCzMx2UQPtjsZCQkQkU1qtaVgKx0/x1BYREdmFhYSIiOzCQkJERHZhISEiIruwkBARkV1YSIiIyC4sJEREZBcWEiIisgsLCRER2YWFhIiI7DKoQtLZ2Ym2tjZ0dnZKlYeIiGRmwLm2amtrUVpaiuPHj6OlpcW2PSgoCNHR0Vi4cCEmTJggaUgiInJd/RaSHTt2oK6uDgkJCVizZg1CQ0OhUqlgMplQX1+Pqqoq5OfnY/z48Vi3bp2zMhMRkQvpt5DMmzcPMTExN2z38fHBHXfcgTvuuAMPPvggjh07JllAIiJybf2OkfRVROx5HhER3XpEr0dy5MgRTJo0CePHj0dDQwMKCgqgVCrx+OOPIzQ0VMqMRETkwkRftVVYWAgfHx8AwFtvvYUpU6Zg2rRp2Lt3r2ThiIjI9YkuJJcuXUJAQAC6urpw5swZLF++HH//93+PCxcuSBiPiGjkKCpSIS4uCOPH34a4uCAUFamGO5Iook9t+fn54YcffkBtbS2mTJkCDw8PXL16VcpsREQjRlGRCps2+cNk6v5+X1/vjk2b/AHAJZbT7Y/oQrJkyRI8++yzUCqVWL9+PQDgr3/9KyZOnChZOCKikUKn87UVkR4mkxI6na/8C8nVq1fh5eWFBQsWID4+HgDg5eUFAIiIiOD9I0REDtDQ4Dao7a5kwELy9NNP4/bbb8esWbMQExOD4OBg22P+/v6ShiMiGilCQiyor7/xIzkkxDIMaQZnwEJSUFCA6upqnDhxAtnZ2bBarYiOjsasWbNw5513wt1d9NkxIiK6iczM9l5jJACgUlmRmdk+jKnEGbAKuLu7Y8aMGZgxYwYeeeQRNDU14cSJE/jLX/6Cf/7nf0ZkZCRmzZqFuLg4BAQEOCMzEdEtp2ccRKfzRUODG0JCLMjMbHf58RFgEIPtPcaNG4cHHngADzzwALq6unD69GkcP34cbm5uuP/++6XISEQ0Imi1JlkUjp+y67yUQqFAdnY2CgsLHZWHiIhkhgtbERGRXVhIiIjILiwkRERklwHHSLKysqBQKPp8zGq1DurFrFYrMjMzodFokJmZiY6ODuTl5aGlpQWBgYFYv369bWLI4uJilJWVQalUIi0tDdHR0YN6LSIico4BC8l9993X7+ODuVLr8OHDCA0NhcnUfVVCSUkJZsyYgZSUFJSUlKCkpASpqamoq6tDRUUFcnNzYTAYsHXrVuzcuRNKJTtQRESuZsBCsmDBAoe8UFtbG44fPw6tVotDhw4BACorK7FlyxYAQGJiIrZs2YLU1FRUVlYiISEBHh4eCAoKQnBwMGpqahAZGemQLERE5Dj9fsX/6quvRB1EzPP279+P1NTUXqfJjEYj1Go1ACAgIABGoxEAoNfrMWbMGNvzNBoN9Hq9qCxERORc/fZIPvvsM7z99tuYO3cuoqKiEBISApVKBZPJhMbGRlRVVeHTTz/FxIkTERsbe9PjHDt2DP7+/pg8eTK++eabPp+jUChuOhZzM6WlpSgtLQUA6HQ65OTkDGp/Z6qoqBjuCHaTexvknh9gG1yB3PMDvdvgiM/NfgvJb37zG9TW1uLDDz/Ea6+9hubmZttjwcHBmDVrFtatW4ewsLB+X+TMmTP46quvcOLECXR1dcFkMiE/Px/+/v4wGAxQq9UwGAzw8/MD0N0DaWtrs+2v1+uh0WhuOG5SUhKSkpJsv2/YsEFcq4eJq+cTQ+5tkHt+gG1wBXLPDzi2DQOOkUyYMAHp6ekAuqeUv3z5MkaPHm2bSl6MFStWYMWKFQCAb775Bu+99x7Wrl2LAwcOoLy8HCkpKSgvL8fs2bMBALGxscjPz0dycjIMBgMaGxsRHh4+lPYREZHEBjVFipeX16AKyEBSUlKQl5eHsrIy2+W/ABAWFob4+HhkZGRAqVQiPT2dV2wREbkop88BP336dEyfPh0A4Ovri6ysrD6fp9VqodVqnRmNiIiGgF/ziYjILiwkRERkl0EVErPZjOrqatulY52dnejs7JQkGBERyYPoMZLa2lpkZ2fDw8MDbW1tSEhIQFVVFcrLy22D5ERENPKI7pG88cYbWLZsGXbs2GFbpz0qKgrffvutZOGIiMj1iS4kdXV1mDdvXq9t3t7e6OrqcngoIiKSD9GFJDAwEOfOneu1raamBsHBwQ4PRURE8iF6jGTZsmXQ6XRYuHAhzGYziouL8eGHH+If//EfpcxHREQuTnSPJCYmBs899xwuXbqEqKgotLS0YOPGjZg5c6aU+YiIyMWJ7pEcPXoU8fHxePzxx3tt//zzzzFnzhyHByMiInkQ3SPZs2dPn9sLCgocFoaIiORnwB5JU1MTgO711pubmyEIQq/HPD09pUtHREQub8BCsnbtWtvPa9as6fVYQEAAHnroIcenIiIi2RiwkBQWFgIANm/ejJdeeknyQEREJC+ix0hYRIiIqC+ir9qyWCx4//33UVVVhfb29l6PscgQEY1conskf/jDH1BaWoqoqCicO3cO99xzD4xGo22RKiIiGplEF5IvvvgCzz33HBYtWgQ3NzcsWrQIzzzzDL755hsp8xERkYsTXUi6urowZswYAICnpyeuXr2K0NBQXLhwQapsREQkA6LHSEJDQ/Hdd98hPDwckydPxp/+9CeoVCpoNBop8xERkYsT3SNZuXIl3NzcAACPPvoozp8/j2PHjuHJJ5+ULBwREbk+UT0Sq9WK2tpa23okt912G1588UVJgxERkTyI6pEolUq89dZb8PDwkDoPERHJzKCmkf/qq6+kzEJERDIkerD92rVryM3NRWRkJMaMGQOFQmF7bPXq1ZKEIyIi1ye6kISFhSEsLEzKLEREJEOiCwln+SUior6IHiMhIqLBKSpSIS4uCOPH34a4uCAUFamGO5IkRPdIiIhIvKIiFTZt8ofJ1P19vb7eHZs2+QMAtFrTcEZzOPZIiIgkoNP52opID5NJCZ3Od5gSSYeFhIhIAg0NboPaLmeiC8mmTZuwf/9+fPnll+jo6JAyExGRy+kZ78jNfVXUeEdIiGVQ2+VM9BjJI488gqqqKhw+fBj5+fkIDg5GVFQUoqKiMGfOnH737erqwubNm2E2m2GxWDBnzhwsXboUHR0dyMvLQ0tLCwIDA7F+/Xr4+PgAAIqLi1FWVgalUom0tDRER0fb11IioiEaynhHZmZ7r30AQKWyIjOzvc/ny5noQnLnnXfizjvvBAC0t7fj0KFD+K//+i+8//77tnXdb8bDwwObN2+Gt7c3zGYzsrKyEB0djS+//BIzZsxASkoKSkpKUFJSgtTUVNTV1aGiogK5ubkwGAzYunUrdu7cCaWSZ+KIyPn6G++4WSHp2a7T+aKhwQ0hIRZkZrbfcgPtwCAKyYkTJ1BdXY2qqiq0tbUhIiICK1asQFRU1ID7KhQKeHt7A+hestdisUChUKCyshJbtmwBACQmJmLLli1ITU1FZWUlEhIS4OHhgaCgIAQHB6OmpgaRkZFDayURkR2GOt6h1ZpuycLxU6ILiU6nw7hx45CSkoLExETblPJiWa1WPPvss/jhhx/wN3/zN4iIiIDRaIRarQYABAQEwGg0AgD0ej0iIiJs+2o0Guj1+huOWVpaitLSUlu+nJycQWVypoqKiuGOYDe5t0Hu+QG2Ybj4+DyP9vYb117y8TG49OfOzVz/N3BEftGF5KWXXkJ1dTU+//xzFBYWIiwsDFFRUZg2bRqmTZs24P5KpRKvvPIKLl++jFdffRW1tbW9HlcoFL3m7xIjKSkJSUlJtt83bNgwqP2dzdXziSH3Nsg9P8A2DIfbb1dg0ybrDeMdL7+sgFYrr7b0cOTfQHQhmTp1KqZOnYoHH3wQRqMRhw8fxp///GcUFhYOOEZyvdGjR2P69Ok4efIk/P39YTAYoFarYTAY4OfnB6C7B9LW1mbbR6/XcyVGIho214931Ne7ITT01h3vGArRheTLL7/EN998g6qqKjQ2NmLy5Ml44IEHRI2RXLp0CW5ubhg9ejS6urpw6tQp/N3f/R1iY2NRXl6OlJQUlJeXY/bs2QCA2NhY5OfnIzk5GQaDAY2NjQgPDx96K4mI7NQz3pGTkyO7HpXURBeSw4cPIyoqCo8++igiIyPh6ekp+kUMBgN27doFq9UKQRAQHx+PmJgYREZGIi8vD2VlZbbLf4HumYbj4+ORkZEBpVKJ9PR0XrFFROSiRBeSnqurhmLixInYvn37Ddt9fX2RlZXV5z5arRZarXbIr0lERM4hupCYzWYUFRXhk08+sY1rzJ8/H1qtFu7unPuRiGikEl0B/vVf/xXfffcdnnjiCQQGBqKlpQUHDx7ElStXsHLlSgkjEhGRKxM98PD5559j06ZNmDlzJkJCQjBz5kxs3LgRR48elTIfEZFLGOxcWyOJ6B6JIAhS5iAiclkjaW2RoRDdI4mPj0d2djZOnjyJuro6nDx5Eq+88gri4+OlzEdENOxG0toiQyG6R5KamoqDBw9i3759tsH2n/3sZ1iyZImU+YiIBq2oSOXQyRJH0toiQyG6kLi7u2PZsmVYtmyZlHmIiOwixWmokBAL6utv/Li8FdcWGYp+C8np06dFHaRnenkiouE2lCnfBzKS1hYZin4Lye7duwc8gEKhwGuvveawQERE9pDiNBTn2upfv4XkmWeewaRJk5wUhYjIflKdhuJcWzfX71Vbmzdvtv28du1aycMQEdkrM7MdKpW11zaehpJWvz2SUaNG4dixYxg/fjwMBgOam5v7vJ9k3LhxkgUkIhqMkbTEravot5CkpaVh//79aG1thdVqxZo1a/p83mDWIyEiktpIWeLWVfRbSOLi4hAXFwcAeOSRR/DWW285JRQREcmH6Dvb33zzTSlzEBGRTIkuJJwqnoiI+sJlB4mIyC4sJEREZBcWEiIisku/Ax9ZWVlQKBQDHuSll15yWCAiIpKXfgvJfffdZ/u5qakJH330ERITExEYGIjW1laUl5fj3nvvlTwkERG5rn4LyYIFC2w/P//883j++ecRFhZm2zZ37lzs3r0bS5culSwgERG5NtFjJHV1dTdMhRIUFIT6+nqHhyIiIvkQXUiioqLw+uuvo7GxEV1dXWhoaMDu3bsxdepUKfMREZGLE32X4apVq7B3715kZGTAarXCzc0NcXFxePrpp6XMR0RELk50IfHx8cG6detgtVpx6dIl+Pn5Qank1cNERCPdoCpBfX09ioqKcPDgQSiVSjQ0NODixYtSZSMiIhkQXUiOHj2KrKws6PV6fPLJJwAAk8nEGYGJiEY40ae23nnnHbz44ouYNGkSjh49CgCYOHEiLly4IFU2IiKSAdE9EqPRiIkTJ/baplAoRN35TkREty7RhWTy5Mm2U1o9PvvsM4SHhzs8FBERyYfoU1tpaWn43e9+h7KyMly9ehXbtm1DQ0MDXnjhhQH3bW1txa5du/Djjz9CoVAgKSkJixYtQkdHB/Ly8tDS0oLAwECsX78ePj4+AIDi4mKUlZVBqVQiLS0N0dHRQ28lERFJRnQhCQ0NxY4dO3Ds2DHExMRgzJgxiImJgbe394D7urm54Ve/+hUmT54Mk8mEzMxM3HXXXfj4448xY8YMpKSkoKSkBCUlJUhNTUVdXR0qKiqQm5sLg8GArVu3YufOnbzcmIjIBQ3qk9nLywsJCQn45S9/iZ/97GeiiggAqNVqTJ48GQCgUqkQGhoKvV6PyspKJCYmAgASExNRWVkJAKisrERCQgI8PDwQFBSE4OBg1NTUDCYqERE5idOnkW9ubsb58+cRHh4Oo9EItVoNAAgICIDRaAQA6PV6RERE2PbRaDTQ6/WiX4OIRpaiIhV0Ol80NLghJMSCzMx2aLWm4Y41YoieRt4ROjs7kZOTg5UrV2LUqFG9HhvKFWClpaUoLS0FAOh0OuTk5Dgsq6NVVFQMdwS7yb0Ncs8PsA19qa6ehQ8/XAqzufvjrL7eHevXj8bhw/+JadNOOPS1gFvvb+CIz03R08jby2w2IycnB/PmzcM999wDAPD394fBYIBarYbBYICfnx+A7h5IW1ubbV+9Xg+NRnPDMZOSkpCUlGT7fcOGDQ7LKwVXzyeG3Nsg9/yAvNtQVKTCG28I+OILtcN6DnFxQbYi0sNs9sSpUw9j717HfhnuIee/QQ9HtqHfQlJWVibqIAP1XARBwJ49exAaGork5GTb9tjYWJSXlyMlJQXl5eWYPXu2bXt+fj6Sk5NhMBjQ2NjIy4yJZK6oSIVNm/xhMnUPzdbXu2PTJn8AsKuYNDS4DWo7OV6/heTTTz8VdZCBCsmZM2fwySefYMKECXjmmWcAAMuXL0dKSgry8vJQVlZmu/wXAMLCwhAfH4+MjAwolUqkp6fzii0imdPpfG1FpIfJpIRO52tXIQkJsaC+/saPspAQy5CPSYPTbyHZvHmzQ15k6tSpeOedd/p8LCsrq8/tWq0WWq3WIa9PRMNPqp5DZmZ7r54OAKhUVmRmttt1XBJvSF/zBUGA1Wq1/SMiGsjNegj29hy0WhO2bzciNNQMhUJAaKgZ27cbedWWE4m+IVGv12Pfvn2orq7G5cuXez1WWFjo8GBEdGuRsueg1ZpYOIaR6B7J73//e7i7uyMrKwve3t7Izs5GbGwsnnjiCSnzEdEtxMtLAND9T622sOdwixBdSM6ePYunnnoKkyZNgkKhwKRJk/DUU0/h0KFDUuYjoltAzxVbP/7oBkABQIHOTs4cfqsQXUiUSiXc3LoHxUaPHo1Lly7By8uLd5wT0YD6u2KL5E/0GEl4eDhOnDiBuLg4zJw5E3l5efD09MSUKVOkzEdEtwDe63FrE11I1qxZA0EQAAArV67Ee++9B5PJ1OsGQyKivvBej1ub6FNbp06dsq0V4unpiSVLliA1NRXffvutZOGI6NaQmdkOlar3rQK81+PWIbqQ7Nmzp8/tBQUFDgtDRMOjqEiFuLggjB9/G+LiglBUpHLo8a+/1wPgvR63mgFPbTU1NQEArFYrmpubbae3eh7z9PSULh0RSU6qObB+qudej5ycnFti0kP6fwMWkrVr19p+XrNmTa/HAgIC8NBDDzk+FRE5jVRzYNHIMWAh6blrffPmzYNawIqI5IFXVJG9RI+R/LSINDU1obm52eGBiMi5pJoDi0YO0YVkx44dOHPmDADgo48+QkZGBjZs2CB6zRIick28oorsJbqQnD592nbz4aFDh/Diiy/i5ZdfRklJiWThiEh6nD2X7CX6hkSz2Qx3d3fo9Xp0dHRg6tSpAACj0ShZOCJyDs6eS/YQ3SOZNGkSiouL8R//8R+4++67AXRPLa9SOfZ6cyIST+r7P4jEEF1Ifv3rX6O2thZdXV14+OGHAXTPCDx37lzJwhHRzfXc/1Ff7w5BUNju/2AxIWcTfWorODgYv/nNb3ptmzNnDubMmePwUEQ0MN7/Qa5CdCEBgK+//hoXLlxAZ2dnr+3Lli1zaCgiGhjv/yBXIbqQ7Nu3D0ePHsX06dPh5eUlZSYiEoEz6pKrEF1Ijhw5gldeeQVjx46VMg8RiSTlGuhEgyG6kPj5+WH06NFSZiGiQegZB9HpfNHQ4IaQEAsyM9s5PkJOJ7qQJCcnIz8/Hw8++CD8/f17PTZu3DiHByOigfH+D3IFogvJ3r17AQDHjx+/4bGeiR2JiGjkEV1IWCyIiKgvom9IJCIi6ku/PZJt27bh+eefBwBkZWVBoVD0+TyuU0JENHL1W0gSExNtP993332ShyEiIvnpt5BcP4/WggULpM5CNKyKilS8lJZoCAY1RQrRrapnAsSem/t6JkAEwGJCNAAOthOh/wkQiah/TumRvP766zh+/Dj8/f2Rk5MDAOjo6EBeXh5aWloQGBiI9evXw8fHBwBQXFyMsrIyKJVKpKWlITo62hkxaQTjBIhEQ+eUHsmCBQvw3HPP9dpWUlKCGTNmID8/HzNmzLAt2VtXV4eKigrk5ubi+eefx759+2C1Wvs6LJHD3GyiQ06ASDSwfnskYm9CHGga+aioKDQ3N/faVllZiS1btgDovjpsy5YtSE1NRWVlJRISEuDh4YGgoCAEBwejpqYGkZGRorIQDQUnQCQaun4LSVtbm2QvbDQaoVarAQABAQG2td/1ej0iIiJsz9NoNNDr9ZLloJHlZldmcQJEoqHrt5A8/fTTTgmhUChuerNjf0pLS1FaWgoA0Ol0tvEXV1RRUTHcEewm9zb8+c8+uHhxNMzm7v/29fXuWL9+NA4f/k9Mm3YCAHB95/r8ecDV/kvJ/W8AyL8Ncs8P9G6DIz43Bz3YbjKZ0N7eDkEQbNuGMvuvv78/DAYD1Go1DAYD/Pz8AHT3QK7vCen1emg0mj6PkZSUhKSkJNvvGzZsGHQOZ3L1fGLIuQ1vvOENs9mz1zaz2ROnTj2MvXvlc8OtnP8GPeTeBrnnBxzbBtGFpK6uDvn5+bh48eINjw1lQsfY2FiUl5cjJSUF5eXlmD17tm17fn4+kpOTYTAY0NjYiPDw8EEfn+in2tvVfW7nlVlE9hnUNPLTp0/H5s2bsXr1auzatQv/9m//JmoQfMeOHaiqqkJ7ezt+/etfY+nSpUhJSUFeXh7Kyspsl/8CQFhYGOLj45GRkQGlUon09HQolbzdhezn62tAe/uNvVtemUVkH9GF5OLFi3jhhRfg7u4OQRAwatQopKamYsOGDZg/f36/+65bt67P7VlZWX1u12q10Gq1YqPRLc5RU5fMnXsYH3+8gldmETmY6K/6Hh4esFi6v7n5+vqitbUVgiCgo6NDsnBEPVOX1Ne7QxAUtqlLiopUgz7WtGknsH27EaGhZigUAkJDzdi+3cgrs4jsJLpHMnXqVBw9ehQLFizAnDlz8PLLL8PDwwPTp0+XMh+NcP1NXTKUAsClaYkcT3QhycjIsP28fPlyhIWFobOzs9dU80SOxqlLiFyf6FNb77777v/vpFRi/vz5+PnPf44PP/xQkmBEAKcuIZID0YXk4MGDg9pO5AiZme1QqXrPtcYBciLXMuCprdOnTwMArFar7eceTU1NUKkGP+hJJBanLiFyfQMWkt27dwMAurq6bD8D3dOaBAQE4LHHHpMuHRE4QE7k6gYsJLt27QIAvPbaa1i9erXkgYiISF5Ej5GsXr0aFosFVVVVOHLkCKqrq233lRD1KCpSIS4uCOPH34a4uKAh3e9BRPIi+vLfhoYG6HQ6dHV1YcyYMWhra4OHhweeffZZjB8/XsqMJBNc95xoZBLdI3njjTeQlJSE3bt3Y9u2bdizZw8WLlyIffv2SZmPHMQZPQWue040MokuJBcuXEBycnKvdUMWL16MCxcuSJGLHMiR04z0hzcPEo1MoguJRqNBVVVVr23V1dW2VQ7JdTmrp8CbB4lGJtFjJMuXL0d2djZiYmIwduxYtLa24vjx41izZo2U+UYcR810ez1n9RS47jnRyCS6kMTGxiI7OxtHjx6FwWBAWFgYli5dipCQECnzjShSDVaHhFhQX3/jn9rRPQXePEg0MokuJO+++y5++ctfYsmSJb22Hzp0CMnJyQ4PNhI5eqbbHs7sKfDmQaKRh3NtuRCpTkFptSauw0FEkuFcWy5EylNQ7CkQkVQ415YL4WA1EckR59pyIRysJiI5Ej3YziLiHDwFRURyI3qwnYiIqC8sJEREZBcWEiIisgsLCRER2YWFxIVwUSgikiPRV22RtLgoFBHJFXskLoKLQhGRXLGQuAguCkVEcsVC4iK4KBQRydWILySuMsCdmdnMqsxaAAAKj0lEQVQOlcraaxvn2SIiORjRg+2uNMDNebaISK5cupCcPHkS//Iv/wKr1Yr7778fKSkpDj2+VAtJDRXn2SIiOXLZU1tWqxX79u3Dc889h7y8PHz22Weoq6tz6GtwgJuIyH4uW0hqamoQHByMcePGwd3dHQkJCaisrHToa3CAm4jIfi57akuv12PMmDG238eMGYP/+Z//6fWc0tJSlJaWAgB0Oh1ycnIG9Rp33TULTU1LYTZ72ra5u3fhrrveQU7OCTvS36iiosKhxxsOcm+D3PMDbIMrkHt+oHcbBvu52ReXLSRiJCUlISkpyfb7hg0bBn2MoqLL0OmU1w1wX4ZWex+A+xyYdOj5XI3c2yD3/ADb4Arknh9wbBtctpBoNBq0tbXZfm9ra4NGo3H463CAm4jIPi47RjJlyhQ0NjaiubkZZrMZFRUViI2NHe5YRET0Ey7bI3Fzc8Njjz2Gbdu2wWq14t5770VYWNhwxyIiop9w2UICAHfffTfuvvvu4Y5BRET9cNlTW0REJA8sJEREZBeFIAjCcIcgIiL5Yo/ESTIzM4c7gt3k3ga55wfYBlcg9/yA49vAQkJERHZhISEiIru4bdmyZctwhxgpJk+ePNwR7Cb3Nsg9P8A2uAK55wcc2wYOthMRkV14aouIiOzi0ne2u7LW1lbs2rULP/74IxQKBZKSkrBo0SJ0dHQgLy8PLS0tCAwMxPr16+Hj4wMAKC4uRllZGZRKJdLS0hAdHQ0AOHLkCIqLi6FQKKBWq7FmzRr4+fm5XBva29uRm5uLmpoaLFiwAOnp6bZjnTt3Drt27UJXVxdmzZqFtLQ0KBQKWeS/evUqcnNz0dTUBKVSiZiYGPzDP/yDpNkd3YbrZWdno7m52SHTgzu7DWazGfv27UNVVRUUCgUefvhhzJkzRzb55fJePnXqFP74xz/CbDbD3d0dv/rVr3DnnXcCGOJ7WaAh0ev1wnfffScIgiBcuXJFWLt2rfD9998LBw4cEIqLiwVBEITi4mLhwIEDgiAIwvfffy9s3LhR6OrqEpqamoTVq1cLFotFMJvNQnp6umA0GgVBEIQDBw4IhYWFLtkGk8kkVFdXC++//76wd+/eXsfKzMwUzpw5I1itVmHbtm3C8ePHZZO/s7NT+Otf/yoIgiBcu3ZNePHFF52S35Ft6PH5558LO3bsEDIyMpyS39FtKCwsFN5++21BEATBYrHY3hdyyC+n9/K5c+eEtrY2QRAE4eLFi8KTTz5pO9ZQ3ss8tTVEarXaNlilUqkQGhoKvV6PyspKJCYmAgASExNtqzpWVlYiISEBHh4eCAoKQnBwMGpqaiAIAgRBwNWrVyEIAq5cuSLJdPmOaIO3tzemTp0KT0/PXscxGAwwmUyIjIyEQqHA/PnzHb6apZT5vby8bN/G3N3dcfvtt/dawkAObQCAzs5OHDp0CEuWLHFK9h6ObMNHH32ElJQUAIBSqXTKt3lH5ZfTe/n222+3ZQsLC0NXVxeuXbs25PcyT205QHNzM86fP4/w8HAYjUao1WoAQEBAAIxGI4DuFR8jIiJs+2g0Guj1ekRGRuKJJ57Axo0b4eXlhdtuuw2PP/64S7bhZvpazVKv10ua96fsyX+9y5cv49ixY1i0aJFUUW/K3jb8+7//O/72b/+2zw9oZ7GnDZcvXwYAFBYWoqqqCuPGjcNjjz2GgIAAyXP3sCe/u7u7LN/LX3zxBSZPngwPD48hv5fZI7FTZ2cncnJysHLlSowaNarXYwqFYsBzi2azGR988AGys7NRUFCACRMmoLi4WMrIN7C3DcPNUfktFgt27tyJX/ziFxg3bpwUUW/K3jZcuHABTU1NiIuLkzJmv+xtg8ViQVtbG+644w5kZ2cjMjISBw4ckDJyLyPxvfz999/jj3/8I5544gm7XpeFxA5msxk5OTmYN28e7rnnHgCAv78/DAYDgO5TPj1d85+u+KjX66HRaHDhwgUAQHBwMBQKBeLj43H27FmXbMPNOGs1y744In+PgoICBAcHY/HixZLl7Ysj2nD27FmcO3cOq1atQlZWFhoaGuDMW8Qc0QZfX194eXnZiuGcOXNw/vx5aYP/H0fkl9t7ua2tDa+++ipWrVqF4OBgAEN/L7OQDJEgCNizZw9CQ0ORnJxs2x4bG4vy8nIAQHl5OWbPnm3bXlFRgWvXrqG5uRmNjY0IDw+HRqNBXV0dLl26BAA4deoUQkNDXbINN6NWq6FSqXD27FkIgoBPPvnEKatZOio/0H1a6MqVK1i5cqVUcfvkqDb8/Oc/R0FBAXbt2oXf/va3CAkJcVohcVQbFAoFYmJiUFVVBQA4ffo0xo8fL13w/+Oo/HJ6L1++fBk6nQ4rVqzA1KlTbc8f6nuZNyQO0bfffousrCxMmDDB1l1cvnw5IiIikJeXh9bW1hsu/y0qKsJHH30EpVKJlStXYtasWQCADz74AH/5y1/g5uaGsWPHYtWqVfD19XXJNqxatQpXrlyB2WzG6NGj8cILL2D8+PH47rvv8Prrr6OrqwvR0dF47LHHJD8l5qj8KpUKTz31FEJDQ+Hu3j1s+MADD+D++++XNL8j23D9B25zczOys7OddvmvI9vQ0tKC1157DZcvX4afnx+efvppjB07Vjb55fJePnjwIEpKSmw9EQB44YUX4O/vP6T3MgsJERHZhae2iIjILiwkRERkFxYSIiKyCwsJERHZhYWEiIjswkJCRER2YSEhIiK7sJAQuSCLxTLcEYhE4+y/RIP07rvv4uzZs9i4caNt25tvvgmFQoFly5bhD3/4A06cOAGFQoF7770XS5cuhVKpxA8//ICCggJcvHgRCoUCM2fORHp6OkaPHg2g+27phQsX4siRI2hoaMCBAwfg5uY2XM0kEo09EqJBmjdvHr7++mvbtOcWiwUVFRVITEzErl274Obmhvz8fGzfvh1ff/01/vu//9u274MPPoiCggLk5eWhra0Nf/rTn3od+7PPPkNmZib279/PIkKywUJCNEhqtRrTpk3D0aNHAQAnT56Er68vNBoNTpw4gZUrV8Lb2xv+/v5YvHgxKioqAHTPCnvXXXfBw8MDfn5+WLx4sW2Cwh6/+MUvMHbs2GFdU4RosHhqi2gIEhMT8cEHHyApKQmffvop5s+fj9bWVlgsFjz55JO25wmCYFso6Mcff8T+/ftRXV2Nzs5OWK1W2ySAPaSeoJBICiwkREMwe/Zs7N27F7W1tTh27BhSU1Ph5uYGd3d37Nu3r8/TUm+//TYAICcnBz4+Pvjyyy/x5ptvOjs6kcPx1BbREHh6euKee+5Bfn4+wsPDMXbsWKjVasycORNvvfUWrly5AqvVih9++MF2+spkMsHb2xujRo2CXq/He++9N8ytIHIMFhKiIVqwYAFqa2sxf/5827bVq1fDbDYjIyMDaWlpyM3Nta1Q99BDD+H8+fN49NFH8U//9E/DuiwukSNxPRKiIWptbcW6devw+9///ob1sYlGEvZIiIbAarXi0KFDSEhIYBGhEY+FhGiQOjs78eijj+LUqVNYunTpcMchGnY8tUVERHZhj4SIiOzCQkJERHZhISEiIruwkBARkV1YSIiIyC4sJEREZJf/BRM9Q+TOgmLu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ndara"/>
              <a:ea typeface="+mn-ea"/>
              <a:cs typeface="+mn-cs"/>
            </a:endParaRPr>
          </a:p>
        </p:txBody>
      </p:sp>
      <p:pic>
        <p:nvPicPr>
          <p:cNvPr id="24" name="Picture 23"/>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rot="20350502">
            <a:off x="2253760" y="3616913"/>
            <a:ext cx="1667752" cy="1577041"/>
          </a:xfrm>
          <a:prstGeom prst="rect">
            <a:avLst/>
          </a:prstGeom>
        </p:spPr>
      </p:pic>
      <p:grpSp>
        <p:nvGrpSpPr>
          <p:cNvPr id="35" name="Group 34"/>
          <p:cNvGrpSpPr/>
          <p:nvPr/>
        </p:nvGrpSpPr>
        <p:grpSpPr>
          <a:xfrm>
            <a:off x="6669819" y="1696266"/>
            <a:ext cx="2507026" cy="2467025"/>
            <a:chOff x="6669819" y="1696266"/>
            <a:chExt cx="2507026" cy="2467025"/>
          </a:xfrm>
        </p:grpSpPr>
        <p:sp>
          <p:nvSpPr>
            <p:cNvPr id="5" name="TextBox 4"/>
            <p:cNvSpPr txBox="1"/>
            <p:nvPr/>
          </p:nvSpPr>
          <p:spPr>
            <a:xfrm>
              <a:off x="7086600" y="3793959"/>
              <a:ext cx="1133387"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Las Vegas</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16" name="TextBox 15"/>
            <p:cNvSpPr txBox="1"/>
            <p:nvPr/>
          </p:nvSpPr>
          <p:spPr>
            <a:xfrm>
              <a:off x="7240687" y="3558843"/>
              <a:ext cx="1446230"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La Concordia</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0" name="TextBox 19"/>
            <p:cNvSpPr txBox="1"/>
            <p:nvPr/>
          </p:nvSpPr>
          <p:spPr>
            <a:xfrm>
              <a:off x="7371332" y="3248688"/>
              <a:ext cx="1184940"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smtClean="0">
                  <a:ln>
                    <a:noFill/>
                  </a:ln>
                  <a:solidFill>
                    <a:srgbClr val="000000"/>
                  </a:solidFill>
                  <a:effectLst/>
                  <a:uLnTx/>
                  <a:uFillTx/>
                  <a:latin typeface="Candara"/>
                  <a:ea typeface="+mn-ea"/>
                  <a:cs typeface="+mn-cs"/>
                </a:rPr>
                <a:t>Zamorano</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1" name="TextBox 20"/>
            <p:cNvSpPr txBox="1"/>
            <p:nvPr/>
          </p:nvSpPr>
          <p:spPr>
            <a:xfrm>
              <a:off x="7436596" y="2681634"/>
              <a:ext cx="1366309" cy="646331"/>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San Rafael del Norte</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3" name="TextBox 22"/>
            <p:cNvSpPr txBox="1"/>
            <p:nvPr/>
          </p:nvSpPr>
          <p:spPr>
            <a:xfrm>
              <a:off x="7810536" y="2199076"/>
              <a:ext cx="1366309"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000000"/>
                  </a:solidFill>
                  <a:effectLst/>
                  <a:uLnTx/>
                  <a:uFillTx/>
                  <a:latin typeface="Candara"/>
                  <a:ea typeface="+mn-ea"/>
                  <a:cs typeface="+mn-cs"/>
                </a:rPr>
                <a:t>Gracias</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sp>
          <p:nvSpPr>
            <p:cNvPr id="25" name="TextBox 24"/>
            <p:cNvSpPr txBox="1"/>
            <p:nvPr/>
          </p:nvSpPr>
          <p:spPr>
            <a:xfrm>
              <a:off x="8003763" y="1696266"/>
              <a:ext cx="911638"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smtClean="0">
                  <a:ln>
                    <a:noFill/>
                  </a:ln>
                  <a:solidFill>
                    <a:srgbClr val="000000"/>
                  </a:solidFill>
                  <a:effectLst/>
                  <a:uLnTx/>
                  <a:uFillTx/>
                  <a:latin typeface="Candara"/>
                  <a:ea typeface="+mn-ea"/>
                  <a:cs typeface="+mn-cs"/>
                </a:rPr>
                <a:t>Ocotal</a:t>
              </a:r>
              <a:endParaRPr kumimoji="0" lang="en-US" sz="1800" b="0" i="0" u="none" strike="noStrike" kern="1200" cap="none" spc="0" normalizeH="0" baseline="0" noProof="0" dirty="0">
                <a:ln>
                  <a:noFill/>
                </a:ln>
                <a:solidFill>
                  <a:srgbClr val="000000"/>
                </a:solidFill>
                <a:effectLst/>
                <a:uLnTx/>
                <a:uFillTx/>
                <a:latin typeface="Candara"/>
                <a:ea typeface="+mn-ea"/>
                <a:cs typeface="+mn-cs"/>
              </a:endParaRPr>
            </a:p>
          </p:txBody>
        </p:sp>
        <p:cxnSp>
          <p:nvCxnSpPr>
            <p:cNvPr id="7" name="Straight Arrow Connector 6"/>
            <p:cNvCxnSpPr>
              <a:stCxn id="5" idx="1"/>
            </p:cNvCxnSpPr>
            <p:nvPr/>
          </p:nvCxnSpPr>
          <p:spPr>
            <a:xfrm flipH="1" flipV="1">
              <a:off x="6669819" y="3743509"/>
              <a:ext cx="416781" cy="2351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6" idx="1"/>
            </p:cNvCxnSpPr>
            <p:nvPr/>
          </p:nvCxnSpPr>
          <p:spPr>
            <a:xfrm flipH="1" flipV="1">
              <a:off x="7086600" y="3674031"/>
              <a:ext cx="154087" cy="694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7112333" y="3441034"/>
              <a:ext cx="355321" cy="193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1" idx="1"/>
            </p:cNvCxnSpPr>
            <p:nvPr/>
          </p:nvCxnSpPr>
          <p:spPr>
            <a:xfrm flipH="1">
              <a:off x="7342135" y="3004800"/>
              <a:ext cx="94461" cy="307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1"/>
            </p:cNvCxnSpPr>
            <p:nvPr/>
          </p:nvCxnSpPr>
          <p:spPr>
            <a:xfrm flipH="1" flipV="1">
              <a:off x="7561300" y="2380821"/>
              <a:ext cx="249236" cy="29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25" idx="1"/>
            </p:cNvCxnSpPr>
            <p:nvPr/>
          </p:nvCxnSpPr>
          <p:spPr>
            <a:xfrm flipH="1">
              <a:off x="7839184" y="1880932"/>
              <a:ext cx="164579" cy="301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a:xfrm>
            <a:off x="6694664" y="1607128"/>
            <a:ext cx="457200" cy="4208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ndara"/>
              <a:ea typeface="+mn-ea"/>
              <a:cs typeface="+mn-cs"/>
            </a:endParaRPr>
          </a:p>
        </p:txBody>
      </p:sp>
      <p:sp>
        <p:nvSpPr>
          <p:cNvPr id="19" name="Rectangle 18"/>
          <p:cNvSpPr/>
          <p:nvPr/>
        </p:nvSpPr>
        <p:spPr>
          <a:xfrm>
            <a:off x="7151864" y="1526050"/>
            <a:ext cx="1600200" cy="42893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ndara"/>
              <a:ea typeface="+mn-ea"/>
              <a:cs typeface="+mn-cs"/>
            </a:endParaRPr>
          </a:p>
        </p:txBody>
      </p:sp>
      <p:cxnSp>
        <p:nvCxnSpPr>
          <p:cNvPr id="17" name="Straight Connector 16"/>
          <p:cNvCxnSpPr/>
          <p:nvPr/>
        </p:nvCxnSpPr>
        <p:spPr>
          <a:xfrm flipV="1">
            <a:off x="1676400" y="4191000"/>
            <a:ext cx="5257800" cy="1676400"/>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6736836" y="96605"/>
            <a:ext cx="1832530" cy="4170595"/>
          </a:xfrm>
          <a:prstGeom prst="line">
            <a:avLst/>
          </a:prstGeom>
          <a:ln w="38100">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246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8" fill="hold" grpId="0" nodeType="clickEffect">
                                  <p:stCondLst>
                                    <p:cond delay="0"/>
                                  </p:stCondLst>
                                  <p:childTnLst>
                                    <p:animEffect transition="out" filter="wipe(left)">
                                      <p:cBhvr>
                                        <p:cTn id="6" dur="500"/>
                                        <p:tgtEl>
                                          <p:spTgt spid="18"/>
                                        </p:tgtEl>
                                      </p:cBhvr>
                                    </p:animEffect>
                                    <p:set>
                                      <p:cBhvr>
                                        <p:cTn id="7" dur="1" fill="hold">
                                          <p:stCondLst>
                                            <p:cond delay="499"/>
                                          </p:stCondLst>
                                        </p:cTn>
                                        <p:tgtEl>
                                          <p:spTgt spid="1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8" fill="hold" grpId="0" nodeType="clickEffect">
                                  <p:stCondLst>
                                    <p:cond delay="0"/>
                                  </p:stCondLst>
                                  <p:childTnLst>
                                    <p:animEffect transition="out" filter="wipe(left)">
                                      <p:cBhvr>
                                        <p:cTn id="11" dur="500"/>
                                        <p:tgtEl>
                                          <p:spTgt spid="19"/>
                                        </p:tgtEl>
                                      </p:cBhvr>
                                    </p:animEffect>
                                    <p:set>
                                      <p:cBhvr>
                                        <p:cTn id="12" dur="1" fill="hold">
                                          <p:stCondLst>
                                            <p:cond delay="499"/>
                                          </p:stCondLst>
                                        </p:cTn>
                                        <p:tgtEl>
                                          <p:spTgt spid="1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ipe(down)">
                                      <p:cBhvr>
                                        <p:cTn id="2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You conquered snakes, spiders, other worlds in the transition to </a:t>
            </a:r>
            <a:r>
              <a:rPr lang="en-US" sz="4000" dirty="0" err="1" smtClean="0"/>
              <a:t>Jupyter</a:t>
            </a:r>
            <a:endParaRPr lang="en-US" sz="4000" dirty="0"/>
          </a:p>
        </p:txBody>
      </p:sp>
      <p:sp>
        <p:nvSpPr>
          <p:cNvPr id="3" name="Content Placeholder 2"/>
          <p:cNvSpPr>
            <a:spLocks noGrp="1"/>
          </p:cNvSpPr>
          <p:nvPr>
            <p:ph idx="1"/>
          </p:nvPr>
        </p:nvSpPr>
        <p:spPr/>
        <p:txBody>
          <a:bodyPr/>
          <a:lstStyle/>
          <a:p>
            <a:r>
              <a:rPr lang="en-US" dirty="0" smtClean="0"/>
              <a:t>You took on the challenge of </a:t>
            </a:r>
            <a:r>
              <a:rPr lang="en-US" dirty="0" err="1" smtClean="0"/>
              <a:t>Jupyter</a:t>
            </a:r>
            <a:r>
              <a:rPr lang="en-US" dirty="0" smtClean="0"/>
              <a:t> notebooks and you excelled!</a:t>
            </a:r>
          </a:p>
          <a:p>
            <a:r>
              <a:rPr lang="en-US" dirty="0" smtClean="0"/>
              <a:t>You demonstrated your ability to learn with minimal guidance</a:t>
            </a:r>
            <a:endParaRPr lang="en-US" dirty="0"/>
          </a:p>
          <a:p>
            <a:r>
              <a:rPr lang="en-US" dirty="0" smtClean="0"/>
              <a:t>You are a great class! Thank you!</a:t>
            </a:r>
          </a:p>
          <a:p>
            <a:r>
              <a:rPr lang="en-US" dirty="0" smtClean="0"/>
              <a:t>Juan, Cynthia, and Zoe are amazing people and outstanding teachers</a:t>
            </a:r>
            <a:endParaRPr lang="en-US" dirty="0"/>
          </a:p>
        </p:txBody>
      </p:sp>
    </p:spTree>
    <p:extLst>
      <p:ext uri="{BB962C8B-B14F-4D97-AF65-F5344CB8AC3E}">
        <p14:creationId xmlns:p14="http://schemas.microsoft.com/office/powerpoint/2010/main" val="38358746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Reflections?</a:t>
            </a:r>
            <a:endParaRPr lang="en-US" dirty="0"/>
          </a:p>
        </p:txBody>
      </p:sp>
      <p:sp>
        <p:nvSpPr>
          <p:cNvPr id="3" name="Content Placeholder 2"/>
          <p:cNvSpPr>
            <a:spLocks noGrp="1"/>
          </p:cNvSpPr>
          <p:nvPr>
            <p:ph idx="1"/>
          </p:nvPr>
        </p:nvSpPr>
        <p:spPr/>
        <p:txBody>
          <a:bodyPr/>
          <a:lstStyle/>
          <a:p>
            <a:r>
              <a:rPr lang="en-US" dirty="0"/>
              <a:t>What is one thing that you learned in this course that you want to always remember</a:t>
            </a:r>
            <a:r>
              <a:rPr lang="en-US" dirty="0" smtClean="0"/>
              <a:t>?</a:t>
            </a:r>
          </a:p>
        </p:txBody>
      </p:sp>
    </p:spTree>
    <p:extLst>
      <p:ext uri="{BB962C8B-B14F-4D97-AF65-F5344CB8AC3E}">
        <p14:creationId xmlns:p14="http://schemas.microsoft.com/office/powerpoint/2010/main" val="10269469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on the horizon</a:t>
            </a:r>
            <a:endParaRPr lang="en-US" dirty="0"/>
          </a:p>
        </p:txBody>
      </p:sp>
      <p:sp>
        <p:nvSpPr>
          <p:cNvPr id="3" name="Content Placeholder 2"/>
          <p:cNvSpPr>
            <a:spLocks noGrp="1"/>
          </p:cNvSpPr>
          <p:nvPr>
            <p:ph idx="1"/>
          </p:nvPr>
        </p:nvSpPr>
        <p:spPr/>
        <p:txBody>
          <a:bodyPr/>
          <a:lstStyle/>
          <a:p>
            <a:r>
              <a:rPr lang="en-US" b="1" dirty="0" smtClean="0"/>
              <a:t>Standard designs </a:t>
            </a:r>
            <a:r>
              <a:rPr lang="en-US" dirty="0" smtClean="0"/>
              <a:t>for flow rates from 1 to 240 L/s</a:t>
            </a:r>
          </a:p>
          <a:p>
            <a:r>
              <a:rPr lang="en-US" dirty="0" smtClean="0"/>
              <a:t>Retrofit designs for larger flat bottom </a:t>
            </a:r>
            <a:r>
              <a:rPr lang="en-US" dirty="0" err="1" smtClean="0"/>
              <a:t>sed</a:t>
            </a:r>
            <a:r>
              <a:rPr lang="en-US" dirty="0" smtClean="0"/>
              <a:t> tanks (take the case of 10 m square tanks)</a:t>
            </a:r>
          </a:p>
          <a:p>
            <a:r>
              <a:rPr lang="en-US" dirty="0" smtClean="0"/>
              <a:t>Wide </a:t>
            </a:r>
            <a:r>
              <a:rPr lang="en-US" dirty="0"/>
              <a:t>range of water contaminants (expand to fluoride, arsenic, wastewater, reuse)</a:t>
            </a:r>
          </a:p>
          <a:p>
            <a:r>
              <a:rPr lang="en-US" dirty="0" smtClean="0"/>
              <a:t>Biggest </a:t>
            </a:r>
            <a:r>
              <a:rPr lang="en-US" dirty="0"/>
              <a:t>challenge of all – create enough momentum so that new technologies are adopted and sustained</a:t>
            </a:r>
          </a:p>
          <a:p>
            <a:endParaRPr lang="en-US" dirty="0"/>
          </a:p>
        </p:txBody>
      </p:sp>
    </p:spTree>
    <p:extLst>
      <p:ext uri="{BB962C8B-B14F-4D97-AF65-F5344CB8AC3E}">
        <p14:creationId xmlns:p14="http://schemas.microsoft.com/office/powerpoint/2010/main" val="3232352693"/>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4468761" cy="1143000"/>
          </a:xfrm>
        </p:spPr>
        <p:txBody>
          <a:bodyPr/>
          <a:lstStyle/>
          <a:p>
            <a:r>
              <a:rPr lang="en-US" dirty="0" smtClean="0"/>
              <a:t>New Opportunities</a:t>
            </a:r>
            <a:endParaRPr lang="en-US" dirty="0"/>
          </a:p>
        </p:txBody>
      </p:sp>
      <p:sp>
        <p:nvSpPr>
          <p:cNvPr id="3" name="Content Placeholder 2"/>
          <p:cNvSpPr>
            <a:spLocks noGrp="1"/>
          </p:cNvSpPr>
          <p:nvPr>
            <p:ph idx="1"/>
          </p:nvPr>
        </p:nvSpPr>
        <p:spPr>
          <a:xfrm>
            <a:off x="457200" y="1600200"/>
            <a:ext cx="4513006" cy="4525963"/>
          </a:xfrm>
        </p:spPr>
        <p:txBody>
          <a:bodyPr/>
          <a:lstStyle/>
          <a:p>
            <a:r>
              <a:rPr lang="en-US" dirty="0" smtClean="0"/>
              <a:t>Million village challenge</a:t>
            </a:r>
          </a:p>
          <a:p>
            <a:r>
              <a:rPr lang="en-US" dirty="0" smtClean="0"/>
              <a:t>Possibly adapted to remove arsenic and fluoride</a:t>
            </a:r>
          </a:p>
          <a:p>
            <a:r>
              <a:rPr lang="en-US" dirty="0" smtClean="0"/>
              <a:t>Demonstrate new technologies at far lower cost ($10k rather than $100+k)</a:t>
            </a:r>
          </a:p>
        </p:txBody>
      </p:sp>
      <p:pic>
        <p:nvPicPr>
          <p:cNvPr id="5"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84132" y="1532466"/>
            <a:ext cx="3501514" cy="52445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69950319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120 L/s AguaClara plant (draft design for Gracias, Honduras)</a:t>
            </a:r>
            <a:endParaRPr lang="en-US" dirty="0"/>
          </a:p>
        </p:txBody>
      </p:sp>
      <p:grpSp>
        <p:nvGrpSpPr>
          <p:cNvPr id="3" name="Group 2"/>
          <p:cNvGrpSpPr/>
          <p:nvPr/>
        </p:nvGrpSpPr>
        <p:grpSpPr>
          <a:xfrm>
            <a:off x="0" y="1489587"/>
            <a:ext cx="9144000" cy="5368413"/>
            <a:chOff x="0" y="1489587"/>
            <a:chExt cx="9144000" cy="5368413"/>
          </a:xfrm>
        </p:grpSpPr>
        <p:pic>
          <p:nvPicPr>
            <p:cNvPr id="1028"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3476"/>
            <a:stretch/>
          </p:blipFill>
          <p:spPr bwMode="auto">
            <a:xfrm>
              <a:off x="0" y="1489587"/>
              <a:ext cx="9143999" cy="47637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0" y="6253316"/>
              <a:ext cx="9144000" cy="6046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3876020" y="6294048"/>
              <a:ext cx="5213446" cy="523220"/>
            </a:xfrm>
            <a:prstGeom prst="rect">
              <a:avLst/>
            </a:prstGeom>
            <a:noFill/>
          </p:spPr>
          <p:txBody>
            <a:bodyPr wrap="square" rtlCol="0">
              <a:spAutoFit/>
            </a:bodyPr>
            <a:lstStyle/>
            <a:p>
              <a:r>
                <a:rPr lang="en-US" dirty="0" smtClean="0">
                  <a:solidFill>
                    <a:schemeClr val="bg1"/>
                  </a:solidFill>
                </a:rPr>
                <a:t>Meghan </a:t>
              </a:r>
              <a:r>
                <a:rPr lang="en-US" dirty="0" err="1" smtClean="0">
                  <a:solidFill>
                    <a:schemeClr val="bg1"/>
                  </a:solidFill>
                </a:rPr>
                <a:t>Furton</a:t>
              </a:r>
              <a:r>
                <a:rPr lang="en-US" dirty="0">
                  <a:solidFill>
                    <a:schemeClr val="bg1"/>
                  </a:solidFill>
                </a:rPr>
                <a:t> </a:t>
              </a:r>
              <a:r>
                <a:rPr lang="en-US" dirty="0" smtClean="0">
                  <a:solidFill>
                    <a:schemeClr val="bg1"/>
                  </a:solidFill>
                </a:rPr>
                <a:t> </a:t>
              </a:r>
              <a:r>
                <a:rPr lang="en-US" dirty="0" err="1" smtClean="0">
                  <a:solidFill>
                    <a:schemeClr val="bg1"/>
                  </a:solidFill>
                </a:rPr>
                <a:t>M.Eng</a:t>
              </a:r>
              <a:r>
                <a:rPr lang="en-US" dirty="0" smtClean="0">
                  <a:solidFill>
                    <a:schemeClr val="bg1"/>
                  </a:solidFill>
                </a:rPr>
                <a:t>. 2017</a:t>
              </a:r>
              <a:endParaRPr lang="en-US" dirty="0">
                <a:solidFill>
                  <a:schemeClr val="bg1"/>
                </a:solidFill>
              </a:endParaRPr>
            </a:p>
          </p:txBody>
        </p:sp>
      </p:grpSp>
    </p:spTree>
    <p:extLst>
      <p:ext uri="{BB962C8B-B14F-4D97-AF65-F5344CB8AC3E}">
        <p14:creationId xmlns:p14="http://schemas.microsoft.com/office/powerpoint/2010/main" val="1818022842"/>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Connecting Meaning to Graduate School and Professional Careers</a:t>
            </a:r>
            <a:endParaRPr lang="en-US" dirty="0"/>
          </a:p>
        </p:txBody>
      </p:sp>
      <p:sp>
        <p:nvSpPr>
          <p:cNvPr id="3" name="Content Placeholder 2"/>
          <p:cNvSpPr>
            <a:spLocks noGrp="1"/>
          </p:cNvSpPr>
          <p:nvPr>
            <p:ph idx="1"/>
          </p:nvPr>
        </p:nvSpPr>
        <p:spPr/>
        <p:txBody>
          <a:bodyPr/>
          <a:lstStyle/>
          <a:p>
            <a:r>
              <a:rPr lang="en-US" sz="2800" dirty="0" smtClean="0"/>
              <a:t>Four steps toward a better world</a:t>
            </a:r>
          </a:p>
          <a:p>
            <a:pPr marL="971550" lvl="1" indent="-514350">
              <a:buFont typeface="+mj-lt"/>
              <a:buAutoNum type="arabicPeriod"/>
            </a:pPr>
            <a:r>
              <a:rPr lang="en-US" sz="2400" dirty="0" smtClean="0"/>
              <a:t>Measure stuff (often sufficient for a Ph.D.)</a:t>
            </a:r>
          </a:p>
          <a:p>
            <a:pPr marL="971550" lvl="1" indent="-514350">
              <a:buFont typeface="+mj-lt"/>
              <a:buAutoNum type="arabicPeriod"/>
            </a:pPr>
            <a:r>
              <a:rPr lang="en-US" sz="2400" dirty="0" smtClean="0"/>
              <a:t>Create models of how our universe works (based on observations) (fundamental science)</a:t>
            </a:r>
          </a:p>
          <a:p>
            <a:pPr marL="971550" lvl="1" indent="-514350">
              <a:buFont typeface="+mj-lt"/>
              <a:buAutoNum type="arabicPeriod"/>
            </a:pPr>
            <a:r>
              <a:rPr lang="en-US" sz="2400" dirty="0" smtClean="0"/>
              <a:t>Invent new solutions based on good models of how our universe works (inventing!) </a:t>
            </a:r>
          </a:p>
          <a:p>
            <a:pPr marL="971550" lvl="1" indent="-514350">
              <a:buFont typeface="+mj-lt"/>
              <a:buAutoNum type="arabicPeriod"/>
            </a:pPr>
            <a:r>
              <a:rPr lang="en-US" sz="2400" dirty="0" smtClean="0"/>
              <a:t>Engage with the world to implement those solutions (engineering!)</a:t>
            </a:r>
          </a:p>
          <a:p>
            <a:r>
              <a:rPr lang="en-US" sz="2800" dirty="0" smtClean="0"/>
              <a:t>Our planet needs bold engineers and scientists who engage to create a better world</a:t>
            </a:r>
          </a:p>
          <a:p>
            <a:pPr lvl="1"/>
            <a:endParaRPr lang="en-US" sz="2400" dirty="0"/>
          </a:p>
        </p:txBody>
      </p:sp>
    </p:spTree>
    <p:extLst>
      <p:ext uri="{BB962C8B-B14F-4D97-AF65-F5344CB8AC3E}">
        <p14:creationId xmlns:p14="http://schemas.microsoft.com/office/powerpoint/2010/main" val="38022936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M.Eng</a:t>
            </a:r>
            <a:r>
              <a:rPr lang="en-US" dirty="0"/>
              <a:t>. in Environmental and Water Resource Engineering</a:t>
            </a:r>
          </a:p>
        </p:txBody>
      </p:sp>
      <p:sp>
        <p:nvSpPr>
          <p:cNvPr id="3" name="Content Placeholder 2"/>
          <p:cNvSpPr>
            <a:spLocks noGrp="1"/>
          </p:cNvSpPr>
          <p:nvPr>
            <p:ph idx="1"/>
          </p:nvPr>
        </p:nvSpPr>
        <p:spPr/>
        <p:txBody>
          <a:bodyPr/>
          <a:lstStyle/>
          <a:p>
            <a:pPr marL="0" indent="0">
              <a:buNone/>
            </a:pPr>
            <a:r>
              <a:rPr lang="en-US" sz="2400" dirty="0"/>
              <a:t>“The Cornell Masters of Engineering program is one of our top recruiting locations. The students are well prepared due to the technical knowledge and analytical problem-solving capabilities which they learn.  But it’s the self-motivation, oral &amp; written communication skills, team-building and leadership skills which they learn that make them excellent consultants and allow them to quickly progress within our organization.  Additionally, those involved with the AguaClara program have a passion for improving quality of life which is essential for being a successful environmental engineer.” </a:t>
            </a:r>
            <a:endParaRPr lang="en-US" sz="2400" dirty="0" smtClean="0"/>
          </a:p>
          <a:p>
            <a:pPr marL="0" indent="0">
              <a:buNone/>
            </a:pPr>
            <a:r>
              <a:rPr lang="en-US" sz="2400" dirty="0" smtClean="0"/>
              <a:t>-</a:t>
            </a:r>
            <a:r>
              <a:rPr lang="en-US" sz="2400" dirty="0"/>
              <a:t>VP at Global Engineering Consulting </a:t>
            </a:r>
            <a:r>
              <a:rPr lang="en-US" sz="2400" dirty="0" smtClean="0"/>
              <a:t>Firm</a:t>
            </a:r>
          </a:p>
          <a:p>
            <a:pPr marL="0" indent="0">
              <a:buNone/>
            </a:pPr>
            <a:endParaRPr lang="en-US" sz="2400" dirty="0"/>
          </a:p>
          <a:p>
            <a:pPr marL="0" indent="0">
              <a:buNone/>
            </a:pPr>
            <a:r>
              <a:rPr lang="en-US" sz="2400" dirty="0" smtClean="0"/>
              <a:t>Application due date is January 5</a:t>
            </a:r>
            <a:endParaRPr lang="en-US" sz="2400" dirty="0"/>
          </a:p>
        </p:txBody>
      </p:sp>
    </p:spTree>
    <p:extLst>
      <p:ext uri="{BB962C8B-B14F-4D97-AF65-F5344CB8AC3E}">
        <p14:creationId xmlns:p14="http://schemas.microsoft.com/office/powerpoint/2010/main" val="249949556"/>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AguaClara Project Teams</a:t>
            </a:r>
            <a:endParaRPr lang="en-US" dirty="0"/>
          </a:p>
        </p:txBody>
      </p:sp>
      <p:sp>
        <p:nvSpPr>
          <p:cNvPr id="3" name="Content Placeholder 2"/>
          <p:cNvSpPr>
            <a:spLocks noGrp="1"/>
          </p:cNvSpPr>
          <p:nvPr>
            <p:ph idx="1"/>
          </p:nvPr>
        </p:nvSpPr>
        <p:spPr/>
        <p:txBody>
          <a:bodyPr/>
          <a:lstStyle/>
          <a:p>
            <a:r>
              <a:rPr lang="en-US" dirty="0" smtClean="0"/>
              <a:t>Excellent opportunity to take what you learned in this course and </a:t>
            </a:r>
            <a:r>
              <a:rPr lang="en-US" b="1" u="sng" dirty="0" smtClean="0"/>
              <a:t>R</a:t>
            </a:r>
            <a:r>
              <a:rPr lang="en-US" dirty="0" smtClean="0"/>
              <a:t>esearch, </a:t>
            </a:r>
            <a:r>
              <a:rPr lang="en-US" b="1" u="sng" dirty="0" smtClean="0"/>
              <a:t>I</a:t>
            </a:r>
            <a:r>
              <a:rPr lang="en-US" dirty="0" smtClean="0"/>
              <a:t>nvent, </a:t>
            </a:r>
            <a:r>
              <a:rPr lang="en-US" b="1" u="sng" dirty="0" smtClean="0"/>
              <a:t>D</a:t>
            </a:r>
            <a:r>
              <a:rPr lang="en-US" dirty="0" smtClean="0"/>
              <a:t>esign, and </a:t>
            </a:r>
            <a:r>
              <a:rPr lang="en-US" b="1" u="sng" dirty="0" smtClean="0"/>
              <a:t>E</a:t>
            </a:r>
            <a:r>
              <a:rPr lang="en-US" dirty="0" smtClean="0"/>
              <a:t>ngage</a:t>
            </a:r>
            <a:endParaRPr lang="en-US" dirty="0"/>
          </a:p>
        </p:txBody>
      </p:sp>
    </p:spTree>
    <p:extLst>
      <p:ext uri="{BB962C8B-B14F-4D97-AF65-F5344CB8AC3E}">
        <p14:creationId xmlns:p14="http://schemas.microsoft.com/office/powerpoint/2010/main" val="148489002"/>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Internships</a:t>
            </a:r>
            <a:endParaRPr lang="en-US" dirty="0"/>
          </a:p>
        </p:txBody>
      </p:sp>
      <p:sp>
        <p:nvSpPr>
          <p:cNvPr id="3" name="Content Placeholder 2"/>
          <p:cNvSpPr>
            <a:spLocks noGrp="1"/>
          </p:cNvSpPr>
          <p:nvPr>
            <p:ph idx="1"/>
          </p:nvPr>
        </p:nvSpPr>
        <p:spPr/>
        <p:txBody>
          <a:bodyPr/>
          <a:lstStyle/>
          <a:p>
            <a:r>
              <a:rPr lang="en-US" dirty="0" smtClean="0"/>
              <a:t>REU at Cornell</a:t>
            </a:r>
          </a:p>
          <a:p>
            <a:pPr lvl="1"/>
            <a:r>
              <a:rPr lang="en-US" dirty="0" smtClean="0"/>
              <a:t>Recruiting research team leaders</a:t>
            </a:r>
          </a:p>
          <a:p>
            <a:pPr lvl="1"/>
            <a:r>
              <a:rPr lang="en-US" dirty="0" smtClean="0"/>
              <a:t>Fluoride removal reactor</a:t>
            </a:r>
          </a:p>
          <a:p>
            <a:r>
              <a:rPr lang="en-US" dirty="0" smtClean="0"/>
              <a:t>AguaClara Engineer Interns</a:t>
            </a:r>
          </a:p>
          <a:p>
            <a:endParaRPr lang="en-US" dirty="0" smtClean="0"/>
          </a:p>
          <a:p>
            <a:endParaRPr lang="en-US" dirty="0"/>
          </a:p>
        </p:txBody>
      </p:sp>
    </p:spTree>
    <p:extLst>
      <p:ext uri="{BB962C8B-B14F-4D97-AF65-F5344CB8AC3E}">
        <p14:creationId xmlns:p14="http://schemas.microsoft.com/office/powerpoint/2010/main" val="3495907853"/>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5870" t="7209" r="15870"/>
          <a:stretch/>
        </p:blipFill>
        <p:spPr bwMode="auto">
          <a:xfrm>
            <a:off x="1" y="0"/>
            <a:ext cx="9144000" cy="7093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560785" y="2793782"/>
            <a:ext cx="6463863" cy="1143000"/>
          </a:xfrm>
        </p:spPr>
        <p:txBody>
          <a:bodyPr/>
          <a:lstStyle/>
          <a:p>
            <a:r>
              <a:rPr lang="en-US" sz="9600" dirty="0"/>
              <a:t>Engineering is Love</a:t>
            </a:r>
          </a:p>
        </p:txBody>
      </p:sp>
    </p:spTree>
    <p:extLst>
      <p:ext uri="{BB962C8B-B14F-4D97-AF65-F5344CB8AC3E}">
        <p14:creationId xmlns:p14="http://schemas.microsoft.com/office/powerpoint/2010/main" val="291285467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31172"/>
            <a:ext cx="9117391" cy="5760027"/>
          </a:xfrm>
          <a:prstGeom prst="rect">
            <a:avLst/>
          </a:prstGeom>
        </p:spPr>
      </p:pic>
      <p:sp>
        <p:nvSpPr>
          <p:cNvPr id="2" name="TextBox 1"/>
          <p:cNvSpPr txBox="1"/>
          <p:nvPr/>
        </p:nvSpPr>
        <p:spPr>
          <a:xfrm>
            <a:off x="3119839" y="1066800"/>
            <a:ext cx="2877711" cy="707886"/>
          </a:xfrm>
          <a:prstGeom prst="rect">
            <a:avLst/>
          </a:prstGeom>
          <a:noFill/>
        </p:spPr>
        <p:txBody>
          <a:bodyPr wrap="none" rtlCol="0">
            <a:spAutoFit/>
          </a:bodyPr>
          <a:lstStyle/>
          <a:p>
            <a:r>
              <a:rPr lang="en-US" sz="4000" dirty="0" smtClean="0"/>
              <a:t>2015 to 2030</a:t>
            </a:r>
            <a:endParaRPr lang="en-US" sz="4000" dirty="0"/>
          </a:p>
        </p:txBody>
      </p:sp>
    </p:spTree>
    <p:extLst>
      <p:ext uri="{BB962C8B-B14F-4D97-AF65-F5344CB8AC3E}">
        <p14:creationId xmlns:p14="http://schemas.microsoft.com/office/powerpoint/2010/main" val="106009888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4400" dirty="0"/>
              <a:t>At least 1.8 billion people </a:t>
            </a:r>
            <a:r>
              <a:rPr lang="en-US" sz="4400" dirty="0" smtClean="0"/>
              <a:t>use </a:t>
            </a:r>
            <a:r>
              <a:rPr lang="en-US" sz="4400" dirty="0"/>
              <a:t>a source of drinking water </a:t>
            </a:r>
            <a:r>
              <a:rPr lang="en-US" sz="4400" dirty="0" smtClean="0"/>
              <a:t>contaminated with feces</a:t>
            </a:r>
            <a:endParaRPr lang="en-US" sz="4400" dirty="0"/>
          </a:p>
          <a:p>
            <a:r>
              <a:rPr lang="en-US" sz="4400" dirty="0" smtClean="0"/>
              <a:t>More </a:t>
            </a:r>
            <a:r>
              <a:rPr lang="en-US" sz="4400" dirty="0"/>
              <a:t>than </a:t>
            </a:r>
            <a:r>
              <a:rPr lang="en-US" sz="4400" dirty="0" smtClean="0"/>
              <a:t>80% of </a:t>
            </a:r>
            <a:r>
              <a:rPr lang="en-US" sz="4400" dirty="0"/>
              <a:t>wastewater </a:t>
            </a:r>
            <a:r>
              <a:rPr lang="en-US" sz="4400" dirty="0" smtClean="0"/>
              <a:t>is </a:t>
            </a:r>
            <a:r>
              <a:rPr lang="en-US" sz="4400" dirty="0"/>
              <a:t>discharged </a:t>
            </a:r>
            <a:r>
              <a:rPr lang="en-US" sz="4400" dirty="0" smtClean="0"/>
              <a:t>without </a:t>
            </a:r>
            <a:r>
              <a:rPr lang="en-US" sz="4400" dirty="0"/>
              <a:t>any pollution </a:t>
            </a:r>
            <a:r>
              <a:rPr lang="en-US" sz="4400" dirty="0" smtClean="0"/>
              <a:t>removal</a:t>
            </a:r>
            <a:endParaRPr lang="en-US" sz="4400" dirty="0"/>
          </a:p>
        </p:txBody>
      </p:sp>
      <p:pic>
        <p:nvPicPr>
          <p:cNvPr id="1026" name="Picture 2" descr="United Nations Sustainable Develop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76200"/>
            <a:ext cx="7410450" cy="1304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4135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38175" y="185737"/>
            <a:ext cx="7867650" cy="6486525"/>
          </a:xfrm>
          <a:prstGeom prst="rect">
            <a:avLst/>
          </a:prstGeom>
        </p:spPr>
      </p:pic>
    </p:spTree>
    <p:extLst>
      <p:ext uri="{BB962C8B-B14F-4D97-AF65-F5344CB8AC3E}">
        <p14:creationId xmlns:p14="http://schemas.microsoft.com/office/powerpoint/2010/main" val="187465958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382933" cy="1143000"/>
          </a:xfrm>
        </p:spPr>
        <p:txBody>
          <a:bodyPr/>
          <a:lstStyle/>
          <a:p>
            <a:r>
              <a:rPr lang="en-US" sz="4000" dirty="0" smtClean="0"/>
              <a:t>SDG 6.1: By 2030, </a:t>
            </a:r>
            <a:r>
              <a:rPr lang="en-US" sz="4000" b="1" u="sng" dirty="0" smtClean="0"/>
              <a:t>safe</a:t>
            </a:r>
            <a:r>
              <a:rPr lang="en-US" sz="4000" dirty="0" smtClean="0"/>
              <a:t> </a:t>
            </a:r>
            <a:r>
              <a:rPr lang="en-US" sz="4000" dirty="0"/>
              <a:t>and </a:t>
            </a:r>
            <a:r>
              <a:rPr lang="en-US" sz="4000" b="1" u="sng" dirty="0"/>
              <a:t>affordable</a:t>
            </a:r>
            <a:r>
              <a:rPr lang="en-US" sz="4000" dirty="0"/>
              <a:t> drinking water for </a:t>
            </a:r>
            <a:r>
              <a:rPr lang="en-US" sz="4000" dirty="0" smtClean="0"/>
              <a:t>all</a:t>
            </a:r>
            <a:endParaRPr lang="en-US" sz="4000" dirty="0"/>
          </a:p>
        </p:txBody>
      </p:sp>
      <p:sp>
        <p:nvSpPr>
          <p:cNvPr id="3" name="Content Placeholder 2"/>
          <p:cNvSpPr>
            <a:spLocks noGrp="1"/>
          </p:cNvSpPr>
          <p:nvPr>
            <p:ph idx="1"/>
          </p:nvPr>
        </p:nvSpPr>
        <p:spPr/>
        <p:txBody>
          <a:bodyPr/>
          <a:lstStyle/>
          <a:p>
            <a:r>
              <a:rPr lang="en-US" dirty="0"/>
              <a:t>Some three in ten people </a:t>
            </a:r>
            <a:r>
              <a:rPr lang="en-US" dirty="0" smtClean="0"/>
              <a:t>(2.3 billion) lack </a:t>
            </a:r>
            <a:r>
              <a:rPr lang="en-US" dirty="0"/>
              <a:t>access to safe and readily available water at </a:t>
            </a:r>
            <a:r>
              <a:rPr lang="en-US" dirty="0" smtClean="0"/>
              <a:t>home</a:t>
            </a:r>
          </a:p>
          <a:p>
            <a:r>
              <a:rPr lang="en-US" dirty="0" smtClean="0"/>
              <a:t>Additional 1.2 billion from population growth gives 3.5 billion need water by 2030</a:t>
            </a:r>
          </a:p>
          <a:p>
            <a:pPr lvl="1"/>
            <a:r>
              <a:rPr lang="en-US" dirty="0" smtClean="0"/>
              <a:t>267 million people per year! (1 Indonesia/year)</a:t>
            </a:r>
          </a:p>
          <a:p>
            <a:pPr lvl="1"/>
            <a:r>
              <a:rPr lang="en-US" dirty="0" smtClean="0"/>
              <a:t>At 3 mL/s per person we need 800,000 L/s per year of new installed capacity</a:t>
            </a:r>
          </a:p>
        </p:txBody>
      </p:sp>
      <p:pic>
        <p:nvPicPr>
          <p:cNvPr id="4" name="Picture 3"/>
          <p:cNvPicPr>
            <a:picLocks noChangeAspect="1"/>
          </p:cNvPicPr>
          <p:nvPr/>
        </p:nvPicPr>
        <p:blipFill rotWithShape="1">
          <a:blip r:embed="rId3"/>
          <a:srcRect t="13226"/>
          <a:stretch/>
        </p:blipFill>
        <p:spPr>
          <a:xfrm>
            <a:off x="0" y="5791200"/>
            <a:ext cx="9396311" cy="1499880"/>
          </a:xfrm>
          <a:prstGeom prst="rect">
            <a:avLst/>
          </a:prstGeom>
        </p:spPr>
      </p:pic>
      <p:pic>
        <p:nvPicPr>
          <p:cNvPr id="5" name="Picture 4"/>
          <p:cNvPicPr>
            <a:picLocks noChangeAspect="1"/>
          </p:cNvPicPr>
          <p:nvPr/>
        </p:nvPicPr>
        <p:blipFill rotWithShape="1">
          <a:blip r:embed="rId4"/>
          <a:srcRect l="84784" t="31062" r="1659" b="46890"/>
          <a:stretch/>
        </p:blipFill>
        <p:spPr>
          <a:xfrm>
            <a:off x="7840133" y="101600"/>
            <a:ext cx="1236133" cy="1270000"/>
          </a:xfrm>
          <a:prstGeom prst="rect">
            <a:avLst/>
          </a:prstGeom>
        </p:spPr>
      </p:pic>
    </p:spTree>
    <p:extLst>
      <p:ext uri="{BB962C8B-B14F-4D97-AF65-F5344CB8AC3E}">
        <p14:creationId xmlns:p14="http://schemas.microsoft.com/office/powerpoint/2010/main" val="26629494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US Water Infrastructure</a:t>
            </a:r>
            <a:endParaRPr lang="en-US" dirty="0"/>
          </a:p>
        </p:txBody>
      </p:sp>
      <p:sp>
        <p:nvSpPr>
          <p:cNvPr id="8" name="Content Placeholder 7"/>
          <p:cNvSpPr>
            <a:spLocks noGrp="1"/>
          </p:cNvSpPr>
          <p:nvPr>
            <p:ph idx="1"/>
          </p:nvPr>
        </p:nvSpPr>
        <p:spPr/>
        <p:txBody>
          <a:bodyPr/>
          <a:lstStyle/>
          <a:p>
            <a:r>
              <a:rPr lang="en-US" dirty="0" smtClean="0">
                <a:hlinkClick r:id="rId2"/>
              </a:rPr>
              <a:t>ASCE Infrastructure Grade </a:t>
            </a:r>
            <a:r>
              <a:rPr lang="en-US" dirty="0" smtClean="0"/>
              <a:t>is D+</a:t>
            </a:r>
          </a:p>
          <a:p>
            <a:r>
              <a:rPr lang="en-US" dirty="0" smtClean="0"/>
              <a:t>What you’ve learned in this course is completely applicable to designing new and upgrading existing water treatment infrastructure anywhere on this planet</a:t>
            </a:r>
          </a:p>
          <a:p>
            <a:r>
              <a:rPr lang="en-US" dirty="0" smtClean="0"/>
              <a:t>US water treatment infrastructure is far from optimally designed</a:t>
            </a:r>
          </a:p>
          <a:p>
            <a:r>
              <a:rPr lang="en-US" dirty="0" smtClean="0"/>
              <a:t>Most sedimentation tanks don’t even have floc blankets!</a:t>
            </a:r>
            <a:endParaRPr lang="en-US" dirty="0"/>
          </a:p>
        </p:txBody>
      </p:sp>
    </p:spTree>
    <p:extLst>
      <p:ext uri="{BB962C8B-B14F-4D97-AF65-F5344CB8AC3E}">
        <p14:creationId xmlns:p14="http://schemas.microsoft.com/office/powerpoint/2010/main" val="3811900441"/>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billion new cell phone users in 6 years!</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5711" y="1847088"/>
            <a:ext cx="6321177" cy="4525963"/>
          </a:xfrm>
        </p:spPr>
      </p:pic>
    </p:spTree>
    <p:extLst>
      <p:ext uri="{BB962C8B-B14F-4D97-AF65-F5344CB8AC3E}">
        <p14:creationId xmlns:p14="http://schemas.microsoft.com/office/powerpoint/2010/main" val="137575502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phones and safe water in Honduras</a:t>
            </a:r>
            <a:endParaRPr lang="en-US" dirty="0"/>
          </a:p>
        </p:txBody>
      </p:sp>
      <p:sp>
        <p:nvSpPr>
          <p:cNvPr id="4" name="Text Placeholder 3"/>
          <p:cNvSpPr>
            <a:spLocks noGrp="1"/>
          </p:cNvSpPr>
          <p:nvPr>
            <p:ph type="body" idx="1"/>
          </p:nvPr>
        </p:nvSpPr>
        <p:spPr/>
        <p:txBody>
          <a:bodyPr/>
          <a:lstStyle/>
          <a:p>
            <a:r>
              <a:rPr lang="en-US" dirty="0"/>
              <a:t>mobile phone</a:t>
            </a:r>
          </a:p>
        </p:txBody>
      </p:sp>
      <p:sp>
        <p:nvSpPr>
          <p:cNvPr id="3" name="Content Placeholder 2"/>
          <p:cNvSpPr>
            <a:spLocks noGrp="1"/>
          </p:cNvSpPr>
          <p:nvPr>
            <p:ph sz="half" idx="2"/>
          </p:nvPr>
        </p:nvSpPr>
        <p:spPr/>
        <p:txBody>
          <a:bodyPr/>
          <a:lstStyle/>
          <a:p>
            <a:r>
              <a:rPr lang="en-US" dirty="0" smtClean="0"/>
              <a:t>8.63% of income</a:t>
            </a:r>
          </a:p>
          <a:p>
            <a:r>
              <a:rPr lang="en-US" dirty="0" smtClean="0"/>
              <a:t>$15.66 per month</a:t>
            </a:r>
          </a:p>
          <a:p>
            <a:endParaRPr lang="en-US" dirty="0" smtClean="0"/>
          </a:p>
          <a:p>
            <a:endParaRPr lang="en-US" dirty="0"/>
          </a:p>
          <a:p>
            <a:r>
              <a:rPr lang="en-US" dirty="0" smtClean="0"/>
              <a:t>90% of the population has a cell phone</a:t>
            </a:r>
          </a:p>
          <a:p>
            <a:endParaRPr lang="en-US" dirty="0"/>
          </a:p>
          <a:p>
            <a:endParaRPr lang="en-US" dirty="0"/>
          </a:p>
        </p:txBody>
      </p:sp>
      <p:sp>
        <p:nvSpPr>
          <p:cNvPr id="5" name="Text Placeholder 4"/>
          <p:cNvSpPr>
            <a:spLocks noGrp="1"/>
          </p:cNvSpPr>
          <p:nvPr>
            <p:ph type="body" sz="quarter" idx="3"/>
          </p:nvPr>
        </p:nvSpPr>
        <p:spPr/>
        <p:txBody>
          <a:bodyPr/>
          <a:lstStyle/>
          <a:p>
            <a:r>
              <a:rPr lang="en-US" dirty="0" smtClean="0"/>
              <a:t>safe water on tap</a:t>
            </a:r>
            <a:endParaRPr lang="en-US" dirty="0"/>
          </a:p>
        </p:txBody>
      </p:sp>
      <p:sp>
        <p:nvSpPr>
          <p:cNvPr id="6" name="Content Placeholder 5"/>
          <p:cNvSpPr>
            <a:spLocks noGrp="1"/>
          </p:cNvSpPr>
          <p:nvPr>
            <p:ph sz="quarter" idx="4"/>
          </p:nvPr>
        </p:nvSpPr>
        <p:spPr/>
        <p:txBody>
          <a:bodyPr/>
          <a:lstStyle/>
          <a:p>
            <a:r>
              <a:rPr lang="en-US" dirty="0" smtClean="0"/>
              <a:t>1.1% of income</a:t>
            </a:r>
          </a:p>
          <a:p>
            <a:r>
              <a:rPr lang="en-US" dirty="0" smtClean="0"/>
              <a:t>$1 per month O&amp;M </a:t>
            </a:r>
          </a:p>
          <a:p>
            <a:r>
              <a:rPr lang="en-US" dirty="0" smtClean="0"/>
              <a:t>$1 for capital costs</a:t>
            </a:r>
          </a:p>
          <a:p>
            <a:endParaRPr lang="en-US" dirty="0"/>
          </a:p>
          <a:p>
            <a:r>
              <a:rPr lang="en-US" dirty="0" smtClean="0"/>
              <a:t>Perhaps 50%? (no good data)</a:t>
            </a:r>
            <a:endParaRPr lang="en-US" dirty="0"/>
          </a:p>
        </p:txBody>
      </p:sp>
      <p:sp>
        <p:nvSpPr>
          <p:cNvPr id="8" name="Rectangle 1"/>
          <p:cNvSpPr>
            <a:spLocks noChangeArrowheads="1"/>
          </p:cNvSpPr>
          <p:nvPr/>
        </p:nvSpPr>
        <p:spPr bwMode="auto">
          <a:xfrm>
            <a:off x="872490" y="526815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9" name="TextBox 8"/>
          <p:cNvSpPr txBox="1"/>
          <p:nvPr/>
        </p:nvSpPr>
        <p:spPr>
          <a:xfrm>
            <a:off x="872490" y="5756831"/>
            <a:ext cx="7384542" cy="646331"/>
          </a:xfrm>
          <a:prstGeom prst="rect">
            <a:avLst/>
          </a:prstGeom>
          <a:noFill/>
        </p:spPr>
        <p:txBody>
          <a:bodyPr wrap="square" rtlCol="0">
            <a:spAutoFit/>
          </a:bodyPr>
          <a:lstStyle/>
          <a:p>
            <a:r>
              <a:rPr lang="en-US" dirty="0" smtClean="0"/>
              <a:t>Lack of a mechanism to recover capital cost is one impediment to the spread of safe water on tap. </a:t>
            </a:r>
            <a:endParaRPr lang="en-US" dirty="0"/>
          </a:p>
        </p:txBody>
      </p:sp>
    </p:spTree>
    <p:extLst>
      <p:ext uri="{BB962C8B-B14F-4D97-AF65-F5344CB8AC3E}">
        <p14:creationId xmlns:p14="http://schemas.microsoft.com/office/powerpoint/2010/main" val="241539283"/>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59.0222"/>
  <p:tag name="ORIGINALWIDTH" val="258.036"/>
  <p:tag name="LATEXADDIN" val="\documentclass{article}&#10;\usepackage{amsmath}&#10;\pagestyle{empty}&#10;\begin{document}&#10;&#10;$\frac{0.6 \mu L}{s^{2}}$&#10;&#10;&#10;\end{document}"/>
  <p:tag name="IGUANATEXSIZE" val="24"/>
  <p:tag name="IGUANATEXCURSOR" val="106"/>
  <p:tag name="TRANSPARENCY" val="False"/>
  <p:tag name="FILENAME" val=""/>
  <p:tag name="LATEXENGINEID" val="1"/>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69.5236"/>
  <p:tag name="ORIGINALWIDTH" val="179.275"/>
  <p:tag name="LATEXADDIN" val="\documentclass{article}&#10;\usepackage{amsmath}&#10;\pagestyle{empty}&#10;\begin{document}&#10;&#10;$\frac{20 L}{s\cdot yr}$&#10;&#10;&#10;\end{document}"/>
  <p:tag name="IGUANATEXSIZE" val="24"/>
  <p:tag name="IGUANATEXCURSOR" val="104"/>
  <p:tag name="TRANSPARENCY" val="False"/>
  <p:tag name="FILENAME" val=""/>
  <p:tag name="LATEXENGINEID" val="1"/>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169.5236"/>
  <p:tag name="ORIGINALWIDTH" val="179.275"/>
  <p:tag name="LATEXADDIN" val="\documentclass{article}&#10;\usepackage{amsmath}&#10;\pagestyle{empty}&#10;\begin{document}&#10;&#10;$\frac{20 L}{s\cdot yr}$&#10;&#10;&#10;\end{document}"/>
  <p:tag name="IGUANATEXSIZE" val="24"/>
  <p:tag name="IGUANATEXCURSOR" val="104"/>
  <p:tag name="TRANSPARENCY" val="False"/>
  <p:tag name="FILENAME" val=""/>
  <p:tag name="LATEXENGINEID" val="1"/>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Lecture 4540 2016">
  <a:themeElements>
    <a:clrScheme name="Classroom">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6689</TotalTime>
  <Words>1155</Words>
  <Application>Microsoft Office PowerPoint</Application>
  <PresentationFormat>On-screen Show (4:3)</PresentationFormat>
  <Paragraphs>151</Paragraphs>
  <Slides>28</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28</vt:i4>
      </vt:variant>
    </vt:vector>
  </HeadingPairs>
  <TitlesOfParts>
    <vt:vector size="35" baseType="lpstr">
      <vt:lpstr>Candara</vt:lpstr>
      <vt:lpstr>Arial</vt:lpstr>
      <vt:lpstr>Wingdings</vt:lpstr>
      <vt:lpstr>Times New Roman</vt:lpstr>
      <vt:lpstr>Calibri</vt:lpstr>
      <vt:lpstr>Lecture 4540 2016</vt:lpstr>
      <vt:lpstr>1_Lecture 4540 2016</vt:lpstr>
      <vt:lpstr>Capstone</vt:lpstr>
      <vt:lpstr>You conquered snakes, spiders, other worlds in the transition to Jupyter</vt:lpstr>
      <vt:lpstr>PowerPoint Presentation</vt:lpstr>
      <vt:lpstr>PowerPoint Presentation</vt:lpstr>
      <vt:lpstr>PowerPoint Presentation</vt:lpstr>
      <vt:lpstr>SDG 6.1: By 2030, safe and affordable drinking water for all</vt:lpstr>
      <vt:lpstr>US Water Infrastructure</vt:lpstr>
      <vt:lpstr>One billion new cell phone users in 6 years!</vt:lpstr>
      <vt:lpstr>Mobile phones and safe water in Honduras</vt:lpstr>
      <vt:lpstr>The proven strategy in early industrialized countries is</vt:lpstr>
      <vt:lpstr>PowerPoint Presentation</vt:lpstr>
      <vt:lpstr>Traditional solutions aren’t performing well in the Global South</vt:lpstr>
      <vt:lpstr>Centralized water has a bad reputation!</vt:lpstr>
      <vt:lpstr>High Tech Package Plant</vt:lpstr>
      <vt:lpstr>Centralized water treatment has often failed in the global south</vt:lpstr>
      <vt:lpstr>Centralized treatment CAN work if we adopt a new approach!</vt:lpstr>
      <vt:lpstr>AguaClara installed capacity is increasing steadily (and slowly)</vt:lpstr>
      <vt:lpstr>Time for acceleration</vt:lpstr>
      <vt:lpstr>The transition is underway with a significant increase in rate!</vt:lpstr>
      <vt:lpstr>Course Reflections?</vt:lpstr>
      <vt:lpstr>Challenges on the horizon</vt:lpstr>
      <vt:lpstr>New Opportunities</vt:lpstr>
      <vt:lpstr>120 L/s AguaClara plant (draft design for Gracias, Honduras)</vt:lpstr>
      <vt:lpstr>Connecting Meaning to Graduate School and Professional Careers</vt:lpstr>
      <vt:lpstr>M.Eng. in Environmental and Water Resource Engineering</vt:lpstr>
      <vt:lpstr>AguaClara Project Teams</vt:lpstr>
      <vt:lpstr>Internships</vt:lpstr>
      <vt:lpstr>Engineering is Love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Monroe Weber-Shirk</dc:creator>
  <cp:lastModifiedBy>Monroe Weber-Shirk</cp:lastModifiedBy>
  <cp:revision>50</cp:revision>
  <dcterms:created xsi:type="dcterms:W3CDTF">2014-12-05T13:51:45Z</dcterms:created>
  <dcterms:modified xsi:type="dcterms:W3CDTF">2017-12-01T15:22:50Z</dcterms:modified>
</cp:coreProperties>
</file>